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audio/x-wav" Extension="wav"/>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5"/>
  </p:notesMasterIdLst>
  <p:sldIdLst>
    <p:sldId id="271" r:id="rId3"/>
    <p:sldId id="272" r:id="rId4"/>
    <p:sldId id="273" r:id="rId5"/>
    <p:sldId id="274" r:id="rId6"/>
    <p:sldId id="275" r:id="rId7"/>
    <p:sldId id="276" r:id="rId8"/>
    <p:sldId id="277" r:id="rId9"/>
    <p:sldId id="278" r:id="rId10"/>
    <p:sldId id="299" r:id="rId11"/>
    <p:sldId id="261" r:id="rId12"/>
    <p:sldId id="263" r:id="rId13"/>
    <p:sldId id="264" r:id="rId14"/>
    <p:sldId id="266" r:id="rId15"/>
    <p:sldId id="267" r:id="rId16"/>
    <p:sldId id="268" r:id="rId17"/>
    <p:sldId id="269" r:id="rId18"/>
    <p:sldId id="285" r:id="rId19"/>
    <p:sldId id="286" r:id="rId20"/>
    <p:sldId id="287" r:id="rId21"/>
    <p:sldId id="288" r:id="rId22"/>
    <p:sldId id="289" r:id="rId23"/>
    <p:sldId id="290" r:id="rId24"/>
    <p:sldId id="291" r:id="rId25"/>
    <p:sldId id="292" r:id="rId26"/>
    <p:sldId id="294" r:id="rId27"/>
    <p:sldId id="296" r:id="rId28"/>
    <p:sldId id="297" r:id="rId29"/>
    <p:sldId id="270" r:id="rId30"/>
    <p:sldId id="281" r:id="rId31"/>
    <p:sldId id="298" r:id="rId32"/>
    <p:sldId id="27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10" autoAdjust="0"/>
  </p:normalViewPr>
  <p:slideViewPr>
    <p:cSldViewPr snapToGrid="0">
      <p:cViewPr varScale="1">
        <p:scale>
          <a:sx n="66" d="100"/>
          <a:sy n="66"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052D6-898E-485C-91E9-8C28638A4BC8}"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58952-CC8C-4148-B854-1955D9B1A079}" type="slidenum">
              <a:rPr lang="en-US" smtClean="0"/>
              <a:t>‹#›</a:t>
            </a:fld>
            <a:endParaRPr lang="en-US"/>
          </a:p>
        </p:txBody>
      </p:sp>
    </p:spTree>
    <p:extLst>
      <p:ext uri="{BB962C8B-B14F-4D97-AF65-F5344CB8AC3E}">
        <p14:creationId xmlns:p14="http://schemas.microsoft.com/office/powerpoint/2010/main" val="33897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09928-DA21-4299-BAA8-13F86592230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9291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314605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FA165-9A31-4095-8AC9-D9DF896943A9}"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100691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188798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84442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385491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2572506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68586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282655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3951837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8644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9396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828019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997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2167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536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62332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85056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30103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86165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56084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94630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904" y="3771174"/>
            <a:ext cx="728154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12200" dirty="0">
                <a:solidFill>
                  <a:srgbClr val="1E5155">
                    <a:lumMod val="40000"/>
                    <a:lumOff val="60000"/>
                  </a:srgbClr>
                </a:solidFill>
              </a:rPr>
              <a:t>“</a:t>
            </a:r>
          </a:p>
        </p:txBody>
      </p:sp>
      <p:sp>
        <p:nvSpPr>
          <p:cNvPr id="15" name="TextBox 14"/>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12200" dirty="0">
                <a:solidFill>
                  <a:srgbClr val="1E5155">
                    <a:lumMod val="40000"/>
                    <a:lumOff val="60000"/>
                  </a:srgbClr>
                </a:solidFill>
              </a:rPr>
              <a:t>”</a:t>
            </a:r>
          </a:p>
        </p:txBody>
      </p:sp>
    </p:spTree>
    <p:extLst>
      <p:ext uri="{BB962C8B-B14F-4D97-AF65-F5344CB8AC3E}">
        <p14:creationId xmlns:p14="http://schemas.microsoft.com/office/powerpoint/2010/main" val="193058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4283384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248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7917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9087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20173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394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6FA165-9A31-4095-8AC9-D9DF896943A9}"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198709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6FA165-9A31-4095-8AC9-D9DF896943A9}"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220697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417957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267943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B6FA165-9A31-4095-8AC9-D9DF896943A9}" type="datetimeFigureOut">
              <a:rPr lang="en-US" smtClean="0"/>
              <a:t>5/2/2020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213030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FA165-9A31-4095-8AC9-D9DF896943A9}"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0F9B-20A7-413D-9665-220CF82DC200}" type="slidenum">
              <a:rPr lang="en-US" smtClean="0"/>
              <a:t>‹#›</a:t>
            </a:fld>
            <a:endParaRPr lang="en-US"/>
          </a:p>
        </p:txBody>
      </p:sp>
    </p:spTree>
    <p:extLst>
      <p:ext uri="{BB962C8B-B14F-4D97-AF65-F5344CB8AC3E}">
        <p14:creationId xmlns:p14="http://schemas.microsoft.com/office/powerpoint/2010/main" val="49732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6FA165-9A31-4095-8AC9-D9DF896943A9}" type="datetimeFigureOut">
              <a:rPr lang="en-US" smtClean="0"/>
              <a:t>5/2/2020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280F9B-20A7-413D-9665-220CF82DC200}" type="slidenum">
              <a:rPr lang="en-US" smtClean="0"/>
              <a:t>‹#›</a:t>
            </a:fld>
            <a:endParaRPr lang="en-US"/>
          </a:p>
        </p:txBody>
      </p:sp>
    </p:spTree>
    <p:extLst>
      <p:ext uri="{BB962C8B-B14F-4D97-AF65-F5344CB8AC3E}">
        <p14:creationId xmlns:p14="http://schemas.microsoft.com/office/powerpoint/2010/main" val="10468362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rPr>
              <a:pPr/>
              <a:t>5/2/2020</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835337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6.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media/image9.jpg" Type="http://schemas.openxmlformats.org/officeDocument/2006/relationships/image"/><Relationship Id="rId2" Target="../media/image8.jpeg" Type="http://schemas.openxmlformats.org/officeDocument/2006/relationships/image"/><Relationship Id="rId1" Target="../slideLayouts/slideLayout7.xml" Type="http://schemas.openxmlformats.org/officeDocument/2006/relationships/slideLayout"/></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19.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773" y="122830"/>
            <a:ext cx="11873552" cy="6632812"/>
          </a:xfrm>
          <a:prstGeom prst="rect">
            <a:avLst/>
          </a:prstGeom>
        </p:spPr>
      </p:pic>
    </p:spTree>
    <p:extLst>
      <p:ext uri="{BB962C8B-B14F-4D97-AF65-F5344CB8AC3E}">
        <p14:creationId xmlns:p14="http://schemas.microsoft.com/office/powerpoint/2010/main" val="1764531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150126"/>
            <a:ext cx="10074227" cy="941695"/>
          </a:xfrm>
        </p:spPr>
        <p:txBody>
          <a:bodyPr/>
          <a:lstStyle/>
          <a:p>
            <a:r>
              <a:rPr lang="en-US" sz="4400"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Introduction:</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Content Placeholder 4"/>
          <p:cNvSpPr>
            <a:spLocks noGrp="1"/>
          </p:cNvSpPr>
          <p:nvPr>
            <p:ph idx="1"/>
          </p:nvPr>
        </p:nvSpPr>
        <p:spPr>
          <a:xfrm>
            <a:off x="204716" y="804041"/>
            <a:ext cx="11764371" cy="5856067"/>
          </a:xfrm>
        </p:spPr>
        <p:txBody>
          <a:bodyPr>
            <a:normAutofit lnSpcReduction="10000"/>
          </a:bodyPr>
          <a:lstStyle/>
          <a:p>
            <a:pPr lvl="0" algn="just">
              <a:buClr>
                <a:srgbClr val="1E5155">
                  <a:lumMod val="40000"/>
                  <a:lumOff val="60000"/>
                </a:srgbClr>
              </a:buClr>
            </a:pPr>
            <a:r>
              <a:rPr lang="en-US" sz="3600" dirty="0">
                <a:solidFill>
                  <a:prstClr val="white"/>
                </a:solidFill>
                <a:latin typeface="Times New Roman" panose="02020603050405020304" pitchFamily="18" charset="0"/>
                <a:ea typeface="Calibri" panose="020F0502020204030204" pitchFamily="34" charset="0"/>
              </a:rPr>
              <a:t>New aspects of clashes can be seen between India and Pakistan in 21</a:t>
            </a:r>
            <a:r>
              <a:rPr lang="en-US" sz="3600" baseline="30000" dirty="0">
                <a:solidFill>
                  <a:prstClr val="white"/>
                </a:solidFill>
                <a:latin typeface="Times New Roman" panose="02020603050405020304" pitchFamily="18" charset="0"/>
                <a:ea typeface="Calibri" panose="020F0502020204030204" pitchFamily="34" charset="0"/>
              </a:rPr>
              <a:t>st</a:t>
            </a:r>
            <a:r>
              <a:rPr lang="en-US" sz="3600" dirty="0">
                <a:solidFill>
                  <a:prstClr val="white"/>
                </a:solidFill>
                <a:latin typeface="Times New Roman" panose="02020603050405020304" pitchFamily="18" charset="0"/>
                <a:ea typeface="Calibri" panose="020F0502020204030204" pitchFamily="34" charset="0"/>
              </a:rPr>
              <a:t> century. Pakistan was headed by the military led regime of General Pervez Musharraf whom India deliberated as the controlling brain following the </a:t>
            </a:r>
            <a:r>
              <a:rPr lang="en-US" sz="3600" dirty="0" err="1">
                <a:solidFill>
                  <a:prstClr val="white"/>
                </a:solidFill>
                <a:latin typeface="Times New Roman" panose="02020603050405020304" pitchFamily="18" charset="0"/>
                <a:ea typeface="Calibri" panose="020F0502020204030204" pitchFamily="34" charset="0"/>
              </a:rPr>
              <a:t>Kargil</a:t>
            </a:r>
            <a:r>
              <a:rPr lang="en-US" sz="3600" dirty="0">
                <a:solidFill>
                  <a:prstClr val="white"/>
                </a:solidFill>
                <a:latin typeface="Times New Roman" panose="02020603050405020304" pitchFamily="18" charset="0"/>
                <a:ea typeface="Calibri" panose="020F0502020204030204" pitchFamily="34" charset="0"/>
              </a:rPr>
              <a:t> incident of 1999</a:t>
            </a:r>
            <a:r>
              <a:rPr lang="en-US" sz="3600" dirty="0" smtClean="0">
                <a:solidFill>
                  <a:prstClr val="white"/>
                </a:solidFill>
                <a:latin typeface="Times New Roman" panose="02020603050405020304" pitchFamily="18" charset="0"/>
                <a:ea typeface="Calibri" panose="020F0502020204030204" pitchFamily="34" charset="0"/>
              </a:rPr>
              <a:t>. </a:t>
            </a:r>
            <a:r>
              <a:rPr lang="en-US" sz="3600" dirty="0">
                <a:solidFill>
                  <a:prstClr val="white"/>
                </a:solidFill>
                <a:latin typeface="Times New Roman" panose="02020603050405020304" pitchFamily="18" charset="0"/>
                <a:ea typeface="Calibri" panose="020F0502020204030204" pitchFamily="34" charset="0"/>
              </a:rPr>
              <a:t>India did not legitimate the military government of Pakistan. Meanwhile, India was not inclined to talk with any despot leader of Pakistan. Musharraf sought to reconstruct the flexible and positive status of Pakistan towards all the states of the world particularly India.</a:t>
            </a:r>
          </a:p>
          <a:p>
            <a:pPr lvl="0" algn="just">
              <a:buClr>
                <a:srgbClr val="1E5155">
                  <a:lumMod val="40000"/>
                  <a:lumOff val="60000"/>
                </a:srgbClr>
              </a:buClr>
            </a:pPr>
            <a:r>
              <a:rPr lang="en-US" sz="3200" dirty="0">
                <a:solidFill>
                  <a:prstClr val="white"/>
                </a:solidFill>
                <a:latin typeface="Times New Roman" panose="02020603050405020304" pitchFamily="18" charset="0"/>
              </a:rPr>
              <a:t>This paper would highlight </a:t>
            </a:r>
            <a:r>
              <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the efforts for the resolution of Kashmir dispute during Musharraf rule in Pakistan.</a:t>
            </a:r>
            <a:endParaRPr lang="en-US" sz="32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600"/>
              </a:spcAft>
              <a:buNone/>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03532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841831"/>
          </a:xfrm>
        </p:spPr>
        <p:txBody>
          <a:bodyPr/>
          <a:lstStyle/>
          <a:p>
            <a:pPr algn="ctr"/>
            <a:r>
              <a:rPr lang="en-U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Significance of </a:t>
            </a:r>
            <a:r>
              <a:rPr lang="en-US"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Kashmir</a:t>
            </a:r>
            <a:r>
              <a:rPr lang="en-US" sz="4000" dirty="0">
                <a:latin typeface="Calibri" panose="020F0502020204030204" pitchFamily="34" charset="0"/>
                <a:ea typeface="Calibri" panose="020F0502020204030204" pitchFamily="34" charset="0"/>
                <a:cs typeface="Times New Roman" panose="02020603050405020304" pitchFamily="18" charset="0"/>
              </a:rPr>
              <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50125" y="682171"/>
            <a:ext cx="11805313" cy="5936344"/>
          </a:xfrm>
        </p:spPr>
        <p:txBody>
          <a:bodyPr>
            <a:noAutofit/>
          </a:bodyPr>
          <a:lstStyle/>
          <a:p>
            <a:pPr marL="0" marR="0" algn="just">
              <a:lnSpc>
                <a:spcPct val="115000"/>
              </a:lnSpc>
              <a:spcBef>
                <a:spcPts val="1200"/>
              </a:spcBef>
              <a:spcAft>
                <a:spcPts val="600"/>
              </a:spcAft>
            </a:pPr>
            <a:r>
              <a:rPr lang="en-US" sz="32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Kashmir </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is geologically, geo-strategically and economically vital for India and Pakistan. </a:t>
            </a:r>
            <a:r>
              <a:rPr 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On one cross, Kashmir has had a solid tactical and defensive </a:t>
            </a:r>
            <a:r>
              <a:rPr lang="en-US" sz="32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point. </a:t>
            </a:r>
          </a:p>
          <a:p>
            <a:pPr marL="0" marR="0" algn="just">
              <a:lnSpc>
                <a:spcPct val="115000"/>
              </a:lnSpc>
              <a:spcBef>
                <a:spcPts val="1200"/>
              </a:spcBef>
              <a:spcAft>
                <a:spcPts val="600"/>
              </a:spcAft>
            </a:pPr>
            <a:r>
              <a:rPr lang="en-US" sz="32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On </a:t>
            </a:r>
            <a:r>
              <a:rPr 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other cross, Kashmir has immeasurable farming of timber with head-works of three key rivers of Indus Basin. As well as the status of water is involved, the situation is alarming for Pakistan owing to the flow of river of Indus, Jhelum and Chenab through Kashmir valley before it ran to Pakistan.  The farming soil of Pakistan’s major economic producers, Punjab and Sindh Provinces, is watered by these rivers. Pakistan has had anxiety of stopping this water by India. </a:t>
            </a:r>
            <a:endParaRPr lang="en-US" sz="3200" dirty="0"/>
          </a:p>
        </p:txBody>
      </p:sp>
    </p:spTree>
    <p:extLst>
      <p:ext uri="{BB962C8B-B14F-4D97-AF65-F5344CB8AC3E}">
        <p14:creationId xmlns:p14="http://schemas.microsoft.com/office/powerpoint/2010/main" val="754630053"/>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push.wav"/>
          </p:stSnd>
        </p:sndAc>
      </p:transition>
    </mc:Choice>
    <mc:Fallback xmlns="">
      <p:transition spd="slow">
        <p:dissolve/>
        <p:sndAc>
          <p:stSnd>
            <p:snd r:embed="rId3" name="push.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50126"/>
            <a:ext cx="9859765" cy="832514"/>
          </a:xfrm>
        </p:spPr>
        <p:txBody>
          <a:bodyPr/>
          <a:lstStyle/>
          <a:p>
            <a:pPr lvl="0" indent="-342900">
              <a:lnSpc>
                <a:spcPct val="115000"/>
              </a:lnSpc>
              <a:spcBef>
                <a:spcPts val="0"/>
              </a:spcBef>
              <a:spcAft>
                <a:spcPts val="600"/>
              </a:spcAft>
            </a:pPr>
            <a:r>
              <a:rPr lang="en-US" sz="19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19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Indian </a:t>
            </a:r>
            <a:r>
              <a:rPr lang="en-US"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and Pakistani Perspectives on Kashmir</a:t>
            </a: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p:cNvSpPr>
            <a:spLocks noGrp="1"/>
          </p:cNvSpPr>
          <p:nvPr>
            <p:ph idx="1"/>
          </p:nvPr>
        </p:nvSpPr>
        <p:spPr>
          <a:xfrm>
            <a:off x="191069" y="982640"/>
            <a:ext cx="11873551" cy="5759354"/>
          </a:xfrm>
        </p:spPr>
        <p:txBody>
          <a:bodyPr>
            <a:normAutofit/>
          </a:bodyPr>
          <a:lstStyle/>
          <a:p>
            <a:pPr marL="0" marR="0" algn="just">
              <a:lnSpc>
                <a:spcPct val="115000"/>
              </a:lnSpc>
              <a:spcBef>
                <a:spcPts val="0"/>
              </a:spcBef>
              <a:spcAft>
                <a:spcPts val="600"/>
              </a:spcAft>
            </a:pPr>
            <a:r>
              <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Pakistan </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has constantly declares its slogan which claims that the valley of Kashmir must be a part of Pakistan's map as </a:t>
            </a:r>
            <a:r>
              <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 </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large number of state's population is Muslim. </a:t>
            </a:r>
            <a:endPar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600"/>
              </a:spcAft>
              <a:buNone/>
            </a:pPr>
            <a:r>
              <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present, Pakistan is controlling nearly about 37% of Kashmir state together with </a:t>
            </a:r>
            <a:r>
              <a:rPr lang="en-US" sz="28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Gilgit</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Baltistan</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(Northern areas) and Azad Kashmir  known as Pakistan controlled </a:t>
            </a:r>
            <a:r>
              <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Kashmir.</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600"/>
              </a:spcAft>
            </a:pP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On the other hand Indian declarations about Kashmir are doubtful by Pakistan and it presently holds near about 43% of the region </a:t>
            </a:r>
            <a:r>
              <a:rPr lang="en-US" sz="28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Ladakh</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together with most of the part of </a:t>
            </a:r>
            <a:r>
              <a:rPr lang="en-US" sz="28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Ladakh</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Siachen</a:t>
            </a: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Glacier and the valley of Jammu &amp; Kashmir. It is known as Indian controlled Kashmir or Indian Occupied </a:t>
            </a:r>
            <a:r>
              <a:rPr lang="en-US" sz="28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Kashmir. </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9140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709684"/>
            <a:ext cx="9404723" cy="95535"/>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77421" y="177421"/>
            <a:ext cx="11887200" cy="6537278"/>
          </a:xfrm>
          <a:prstGeom prst="rect">
            <a:avLst/>
          </a:prstGeom>
        </p:spPr>
      </p:pic>
    </p:spTree>
    <p:extLst>
      <p:ext uri="{BB962C8B-B14F-4D97-AF65-F5344CB8AC3E}">
        <p14:creationId xmlns:p14="http://schemas.microsoft.com/office/powerpoint/2010/main" val="24982072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6398"/>
          </a:xfrm>
        </p:spPr>
        <p:txBody>
          <a:bodyPr/>
          <a:lstStyle/>
          <a:p>
            <a:pPr lvl="0">
              <a:lnSpc>
                <a:spcPct val="115000"/>
              </a:lnSpc>
              <a:spcBef>
                <a:spcPts val="0"/>
              </a:spcBef>
              <a:spcAft>
                <a:spcPts val="800"/>
              </a:spcAft>
            </a:pPr>
            <a:r>
              <a:rPr lang="en-US" sz="4000" b="1" u="sng" dirty="0">
                <a:solidFill>
                  <a:schemeClr val="accent1">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Research Questions:</a:t>
            </a:r>
            <a:r>
              <a:rPr lang="en-US" sz="18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US" sz="18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36478" y="1228300"/>
            <a:ext cx="11846256" cy="5445456"/>
          </a:xfrm>
        </p:spPr>
        <p:txBody>
          <a:bodyPr/>
          <a:lstStyle/>
          <a:p>
            <a:pPr marL="0" marR="0" indent="0" algn="just">
              <a:lnSpc>
                <a:spcPct val="115000"/>
              </a:lnSpc>
              <a:spcBef>
                <a:spcPts val="0"/>
              </a:spcBef>
              <a:spcAft>
                <a:spcPts val="600"/>
              </a:spcAft>
              <a:buNone/>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This </a:t>
            </a:r>
            <a:r>
              <a:rPr lang="en-US" sz="4000" dirty="0">
                <a:latin typeface="Times New Roman" panose="02020603050405020304" pitchFamily="18" charset="0"/>
                <a:ea typeface="Calibri" panose="020F0502020204030204" pitchFamily="34" charset="0"/>
                <a:cs typeface="Times New Roman" panose="02020603050405020304" pitchFamily="18" charset="0"/>
              </a:rPr>
              <a:t>study would involve the following research questions: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buFont typeface="+mj-lt"/>
              <a:buAutoNum type="arabicPeriod"/>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Why the </a:t>
            </a:r>
            <a:r>
              <a:rPr lang="en-US" sz="4000" dirty="0">
                <a:latin typeface="Times New Roman" panose="02020603050405020304" pitchFamily="18" charset="0"/>
                <a:ea typeface="Calibri" panose="020F0502020204030204" pitchFamily="34" charset="0"/>
                <a:cs typeface="Times New Roman" panose="02020603050405020304" pitchFamily="18" charset="0"/>
              </a:rPr>
              <a:t>Kashmir conflict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sz="4000" dirty="0">
                <a:latin typeface="Times New Roman" panose="02020603050405020304" pitchFamily="18" charset="0"/>
                <a:ea typeface="Calibri" panose="020F0502020204030204" pitchFamily="34" charset="0"/>
                <a:cs typeface="Times New Roman" panose="02020603050405020304" pitchFamily="18" charset="0"/>
              </a:rPr>
              <a:t>a regional longest dispute?</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800"/>
              </a:spcAft>
              <a:buFont typeface="+mj-lt"/>
              <a:buAutoNum type="arabicPeriod"/>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How has Musharraf tried to resolve the Kashmir dispute? </a:t>
            </a:r>
            <a:endParaRPr lang="en-US" dirty="0"/>
          </a:p>
        </p:txBody>
      </p:sp>
    </p:spTree>
    <p:extLst>
      <p:ext uri="{BB962C8B-B14F-4D97-AF65-F5344CB8AC3E}">
        <p14:creationId xmlns:p14="http://schemas.microsoft.com/office/powerpoint/2010/main" val="3354169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5534"/>
            <a:ext cx="9404723" cy="1173708"/>
          </a:xfrm>
        </p:spPr>
        <p:txBody>
          <a:bodyPr/>
          <a:lstStyle/>
          <a:p>
            <a:pPr lvl="0">
              <a:lnSpc>
                <a:spcPct val="115000"/>
              </a:lnSpc>
              <a:spcBef>
                <a:spcPts val="0"/>
              </a:spcBef>
              <a:spcAft>
                <a:spcPts val="800"/>
              </a:spcAft>
            </a:pPr>
            <a:r>
              <a:rPr lang="en-US" sz="4400" b="1" u="sng" dirty="0">
                <a:solidFill>
                  <a:schemeClr val="accent3">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Research Objective:</a:t>
            </a:r>
            <a:r>
              <a:rPr lang="en-US" sz="1800" dirty="0">
                <a:solidFill>
                  <a:prstClr val="white"/>
                </a:solidFill>
                <a:latin typeface="Calibri" panose="020F0502020204030204" pitchFamily="34" charset="0"/>
                <a:ea typeface="Calibri" panose="020F0502020204030204" pitchFamily="34" charset="0"/>
                <a:cs typeface="Times New Roman" panose="02020603050405020304" pitchFamily="18" charset="0"/>
              </a:rPr>
              <a:t/>
            </a:r>
            <a:br>
              <a:rPr lang="en-US" sz="180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50126" y="1091821"/>
            <a:ext cx="11887200" cy="5595581"/>
          </a:xfrm>
        </p:spPr>
        <p:txBody>
          <a:bodyPr>
            <a:normAutofit/>
          </a:bodyPr>
          <a:lstStyle/>
          <a:p>
            <a:pPr marL="0" marR="0" indent="0" algn="just">
              <a:lnSpc>
                <a:spcPct val="115000"/>
              </a:lnSpc>
              <a:spcBef>
                <a:spcPts val="0"/>
              </a:spcBef>
              <a:spcAft>
                <a:spcPts val="600"/>
              </a:spcAft>
              <a:buNone/>
            </a:pPr>
            <a:r>
              <a:rPr lang="en-US" sz="4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4400" dirty="0">
                <a:latin typeface="Times New Roman" panose="02020603050405020304" pitchFamily="18" charset="0"/>
                <a:ea typeface="Calibri" panose="020F0502020204030204" pitchFamily="34" charset="0"/>
                <a:cs typeface="Times New Roman" panose="02020603050405020304" pitchFamily="18" charset="0"/>
              </a:rPr>
              <a:t>concrete objective of this research is as follows: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600"/>
              </a:spcAft>
              <a:buFont typeface="Symbol" panose="05050102010706020507" pitchFamily="18" charset="2"/>
              <a:buChar char=""/>
            </a:pPr>
            <a:r>
              <a:rPr lang="en-US" sz="4400" dirty="0">
                <a:latin typeface="Times New Roman" panose="02020603050405020304" pitchFamily="18" charset="0"/>
                <a:ea typeface="Calibri" panose="020F0502020204030204" pitchFamily="34" charset="0"/>
                <a:cs typeface="Times New Roman" panose="02020603050405020304" pitchFamily="18" charset="0"/>
              </a:rPr>
              <a:t>To directly address the efforts for the resolution of Kashmir dispute during Musharraf rule in Pakistan</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969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3774"/>
            <a:ext cx="9404723" cy="1050878"/>
          </a:xfrm>
        </p:spPr>
        <p:txBody>
          <a:bodyPr/>
          <a:lstStyle/>
          <a:p>
            <a:r>
              <a:rPr lang="en-US" sz="4400" b="1" u="sng" dirty="0" smtClean="0">
                <a:solidFill>
                  <a:srgbClr val="E6B729">
                    <a:lumMod val="60000"/>
                    <a:lumOff val="40000"/>
                  </a:srgbClr>
                </a:solidFill>
                <a:latin typeface="Times New Roman" panose="02020603050405020304" pitchFamily="18" charset="0"/>
                <a:cs typeface="Times New Roman" panose="02020603050405020304" pitchFamily="18" charset="0"/>
              </a:rPr>
              <a:t>Findings:</a:t>
            </a:r>
            <a:endParaRPr lang="en-US" sz="3600" dirty="0"/>
          </a:p>
        </p:txBody>
      </p:sp>
      <p:sp>
        <p:nvSpPr>
          <p:cNvPr id="3" name="Content Placeholder 2"/>
          <p:cNvSpPr>
            <a:spLocks noGrp="1"/>
          </p:cNvSpPr>
          <p:nvPr>
            <p:ph idx="1"/>
          </p:nvPr>
        </p:nvSpPr>
        <p:spPr>
          <a:xfrm>
            <a:off x="177422" y="1009934"/>
            <a:ext cx="11818960" cy="5622878"/>
          </a:xfrm>
        </p:spPr>
        <p:txBody>
          <a:bodyPr>
            <a:normAutofit/>
          </a:bodyPr>
          <a:lstStyle/>
          <a:p>
            <a:pPr lvl="0" algn="just">
              <a:lnSpc>
                <a:spcPct val="115000"/>
              </a:lnSpc>
              <a:spcBef>
                <a:spcPts val="0"/>
              </a:spcBef>
              <a:spcAft>
                <a:spcPts val="800"/>
              </a:spcAft>
              <a:buFont typeface="+mj-lt"/>
              <a:buAutoNum type="arabicPeriod"/>
            </a:pPr>
            <a:r>
              <a:rPr lang="en-US" sz="3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Musharraf Regime (1999-2008) and Indo-Pak relations:</a:t>
            </a:r>
            <a:endParaRPr lang="en-US"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3200" dirty="0">
                <a:latin typeface="Times New Roman" panose="02020603050405020304" pitchFamily="18" charset="0"/>
                <a:ea typeface="Calibri" panose="020F0502020204030204" pitchFamily="34" charset="0"/>
              </a:rPr>
              <a:t>General Musharraf imposed martial law on October 12, 1999 by dismissing the elected government of Prime Minister Nawaz Sharif. </a:t>
            </a:r>
            <a:endParaRPr lang="en-US" sz="3200" dirty="0" smtClean="0">
              <a:latin typeface="Times New Roman" panose="02020603050405020304" pitchFamily="18" charset="0"/>
              <a:ea typeface="Calibri" panose="020F0502020204030204" pitchFamily="34" charset="0"/>
            </a:endParaRPr>
          </a:p>
          <a:p>
            <a:pPr algn="just"/>
            <a:r>
              <a:rPr lang="en-US" sz="3200" dirty="0">
                <a:latin typeface="Times New Roman" panose="02020603050405020304" pitchFamily="18" charset="0"/>
                <a:ea typeface="Calibri" panose="020F0502020204030204" pitchFamily="34" charset="0"/>
              </a:rPr>
              <a:t>T</a:t>
            </a:r>
            <a:r>
              <a:rPr lang="en-US" sz="3200" dirty="0" smtClean="0">
                <a:latin typeface="Times New Roman" panose="02020603050405020304" pitchFamily="18" charset="0"/>
                <a:ea typeface="Calibri" panose="020F0502020204030204" pitchFamily="34" charset="0"/>
              </a:rPr>
              <a:t>he </a:t>
            </a:r>
            <a:r>
              <a:rPr lang="en-US" sz="3200" dirty="0">
                <a:latin typeface="Times New Roman" panose="02020603050405020304" pitchFamily="18" charset="0"/>
                <a:ea typeface="Calibri" panose="020F0502020204030204" pitchFamily="34" charset="0"/>
              </a:rPr>
              <a:t>coup in Pakistan was disliked by </a:t>
            </a:r>
            <a:r>
              <a:rPr lang="en-US" sz="3200" dirty="0" smtClean="0">
                <a:latin typeface="Times New Roman" panose="02020603050405020304" pitchFamily="18" charset="0"/>
                <a:ea typeface="Calibri" panose="020F0502020204030204" pitchFamily="34" charset="0"/>
              </a:rPr>
              <a:t>India due to two main reasons:</a:t>
            </a:r>
          </a:p>
          <a:p>
            <a:pPr marL="0" marR="0" indent="0" algn="just">
              <a:lnSpc>
                <a:spcPct val="115000"/>
              </a:lnSpc>
              <a:spcBef>
                <a:spcPts val="0"/>
              </a:spcBef>
              <a:spcAft>
                <a:spcPts val="800"/>
              </a:spcAft>
              <a:buNone/>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3200" dirty="0">
                <a:latin typeface="Times New Roman" panose="02020603050405020304" pitchFamily="18" charset="0"/>
                <a:ea typeface="Calibri" panose="020F0502020204030204" pitchFamily="34" charset="0"/>
                <a:cs typeface="Times New Roman" panose="02020603050405020304" pitchFamily="18" charset="0"/>
              </a:rPr>
              <a:t>. India had much confidence on the elected government led by the Nawaz Sharif. Hence, they could not trust a military dictator who has no support in masses.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800"/>
              </a:spcAft>
              <a:buNone/>
            </a:pPr>
            <a:r>
              <a:rPr lang="en-US" sz="3200" dirty="0">
                <a:latin typeface="Times New Roman" panose="02020603050405020304" pitchFamily="18" charset="0"/>
                <a:ea typeface="Calibri" panose="020F0502020204030204" pitchFamily="34" charset="0"/>
                <a:cs typeface="Times New Roman" panose="02020603050405020304" pitchFamily="18" charset="0"/>
              </a:rPr>
              <a:t>2. General Pervez Musharraf was involved in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Kargil</a:t>
            </a:r>
            <a:r>
              <a:rPr lang="en-US" sz="3200" dirty="0">
                <a:latin typeface="Times New Roman" panose="02020603050405020304" pitchFamily="18" charset="0"/>
                <a:ea typeface="Calibri" panose="020F0502020204030204" pitchFamily="34" charset="0"/>
                <a:cs typeface="Times New Roman" panose="02020603050405020304" pitchFamily="18" charset="0"/>
              </a:rPr>
              <a:t> war.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02013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464456"/>
            <a:ext cx="9404723" cy="63896"/>
          </a:xfrm>
        </p:spPr>
        <p:txBody>
          <a:bodyPr/>
          <a:lstStyle/>
          <a:p>
            <a:endParaRPr lang="en-US" dirty="0"/>
          </a:p>
        </p:txBody>
      </p:sp>
      <p:sp>
        <p:nvSpPr>
          <p:cNvPr id="3" name="Content Placeholder 2"/>
          <p:cNvSpPr>
            <a:spLocks noGrp="1"/>
          </p:cNvSpPr>
          <p:nvPr>
            <p:ph idx="1"/>
          </p:nvPr>
        </p:nvSpPr>
        <p:spPr>
          <a:xfrm>
            <a:off x="0" y="1"/>
            <a:ext cx="12090400" cy="6741994"/>
          </a:xfrm>
        </p:spPr>
        <p:txBody>
          <a:bodyPr>
            <a:normAutofit/>
          </a:bodyPr>
          <a:lstStyle/>
          <a:p>
            <a:pPr marL="0" indent="0">
              <a:buNone/>
            </a:pPr>
            <a:r>
              <a:rPr lang="en-US" sz="2800" b="1" dirty="0" smtClean="0">
                <a:solidFill>
                  <a:srgbClr val="00B050"/>
                </a:solidFill>
              </a:rPr>
              <a:t>Incident of Indian Plane Hijacking</a:t>
            </a:r>
          </a:p>
          <a:p>
            <a:pPr marL="0" indent="0">
              <a:buNone/>
            </a:pPr>
            <a:r>
              <a:rPr lang="en-US" sz="2800" b="1" kern="1400" spc="25" dirty="0">
                <a:latin typeface="Times New Roman" panose="02020603050405020304" pitchFamily="18" charset="0"/>
                <a:ea typeface="Times New Roman" panose="02020603050405020304" pitchFamily="18" charset="0"/>
              </a:rPr>
              <a:t> </a:t>
            </a:r>
            <a:r>
              <a:rPr lang="en-US" sz="2800" kern="1400" spc="25" dirty="0" smtClean="0">
                <a:latin typeface="Times New Roman" panose="02020603050405020304" pitchFamily="18" charset="0"/>
                <a:ea typeface="Times New Roman" panose="02020603050405020304" pitchFamily="18" charset="0"/>
              </a:rPr>
              <a:t>Indo-Pak relationship </a:t>
            </a:r>
            <a:r>
              <a:rPr lang="en-US" sz="2800" kern="1400" spc="25" dirty="0">
                <a:latin typeface="Times New Roman" panose="02020603050405020304" pitchFamily="18" charset="0"/>
                <a:ea typeface="Times New Roman" panose="02020603050405020304" pitchFamily="18" charset="0"/>
              </a:rPr>
              <a:t>became worse due to a plane of India, hijacked in </a:t>
            </a:r>
            <a:r>
              <a:rPr lang="en-US" sz="2800" kern="1400" spc="25" dirty="0" err="1">
                <a:latin typeface="Times New Roman" panose="02020603050405020304" pitchFamily="18" charset="0"/>
                <a:ea typeface="Times New Roman" panose="02020603050405020304" pitchFamily="18" charset="0"/>
              </a:rPr>
              <a:t>Kandhar</a:t>
            </a:r>
            <a:r>
              <a:rPr lang="en-US" sz="2800" kern="1400" spc="25" dirty="0">
                <a:latin typeface="Times New Roman" panose="02020603050405020304" pitchFamily="18" charset="0"/>
                <a:ea typeface="Times New Roman" panose="02020603050405020304" pitchFamily="18" charset="0"/>
              </a:rPr>
              <a:t> after taking off from Katmandu. The Indian authorities stated that hijackers were trained </a:t>
            </a:r>
            <a:r>
              <a:rPr lang="en-US" sz="2800" kern="1400" spc="25" dirty="0" smtClean="0">
                <a:latin typeface="Times New Roman" panose="02020603050405020304" pitchFamily="18" charset="0"/>
                <a:ea typeface="Times New Roman" panose="02020603050405020304" pitchFamily="18" charset="0"/>
              </a:rPr>
              <a:t>and being </a:t>
            </a:r>
            <a:r>
              <a:rPr lang="en-US" sz="2800" kern="1400" spc="25" dirty="0">
                <a:latin typeface="Times New Roman" panose="02020603050405020304" pitchFamily="18" charset="0"/>
                <a:ea typeface="Times New Roman" panose="02020603050405020304" pitchFamily="18" charset="0"/>
              </a:rPr>
              <a:t>supported by </a:t>
            </a:r>
            <a:r>
              <a:rPr lang="en-US" sz="2800" kern="1400" spc="25" dirty="0" smtClean="0">
                <a:latin typeface="Times New Roman" panose="02020603050405020304" pitchFamily="18" charset="0"/>
                <a:ea typeface="Times New Roman" panose="02020603050405020304" pitchFamily="18" charset="0"/>
              </a:rPr>
              <a:t>ISI. Consequently, </a:t>
            </a:r>
            <a:r>
              <a:rPr lang="en-US" sz="2800" kern="1400" spc="25" dirty="0">
                <a:latin typeface="Times New Roman" panose="02020603050405020304" pitchFamily="18" charset="0"/>
                <a:ea typeface="Times New Roman" panose="02020603050405020304" pitchFamily="18" charset="0"/>
              </a:rPr>
              <a:t>India closed all sort of dialogues with </a:t>
            </a:r>
            <a:r>
              <a:rPr lang="en-US" sz="2800" kern="1400" spc="25" dirty="0" smtClean="0">
                <a:latin typeface="Times New Roman" panose="02020603050405020304" pitchFamily="18" charset="0"/>
                <a:ea typeface="Times New Roman" panose="02020603050405020304" pitchFamily="18" charset="0"/>
              </a:rPr>
              <a:t>Pakistan.</a:t>
            </a:r>
          </a:p>
          <a:p>
            <a:pPr marL="0" indent="0">
              <a:buNone/>
            </a:pPr>
            <a:r>
              <a:rPr lang="en-US" sz="2800" b="1" kern="1400" spc="25" dirty="0" smtClean="0">
                <a:solidFill>
                  <a:srgbClr val="00B050"/>
                </a:solidFill>
                <a:latin typeface="Times New Roman" panose="02020603050405020304" pitchFamily="18" charset="0"/>
              </a:rPr>
              <a:t>1.1 Agra Conference: </a:t>
            </a:r>
          </a:p>
          <a:p>
            <a:pPr marL="0" marR="0" indent="0" algn="just">
              <a:lnSpc>
                <a:spcPct val="115000"/>
              </a:lnSpc>
              <a:spcBef>
                <a:spcPts val="0"/>
              </a:spcBef>
              <a:spcAft>
                <a:spcPts val="800"/>
              </a:spcAft>
              <a:buNone/>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The procedure </a:t>
            </a:r>
            <a:r>
              <a:rPr lang="en-US" sz="2800" dirty="0">
                <a:latin typeface="Times New Roman" panose="02020603050405020304" pitchFamily="18" charset="0"/>
                <a:ea typeface="Calibri" panose="020F0502020204030204" pitchFamily="34" charset="0"/>
                <a:cs typeface="Times New Roman" panose="02020603050405020304" pitchFamily="18" charset="0"/>
              </a:rPr>
              <a:t>of reconciliation between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both the states was </a:t>
            </a:r>
            <a:r>
              <a:rPr lang="en-US" sz="2800" dirty="0">
                <a:latin typeface="Times New Roman" panose="02020603050405020304" pitchFamily="18" charset="0"/>
                <a:ea typeface="Calibri" panose="020F0502020204030204" pitchFamily="34" charset="0"/>
                <a:cs typeface="Times New Roman" panose="02020603050405020304" pitchFamily="18" charset="0"/>
              </a:rPr>
              <a:t>initiated through Agra Conference from 14–16 July 2001.</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smtClean="0">
                <a:latin typeface="Times New Roman" panose="02020603050405020304" pitchFamily="18" charset="0"/>
                <a:ea typeface="Calibri" panose="020F0502020204030204" pitchFamily="34" charset="0"/>
              </a:rPr>
              <a:t>India </a:t>
            </a:r>
            <a:r>
              <a:rPr lang="en-US" sz="2800" dirty="0">
                <a:latin typeface="Times New Roman" panose="02020603050405020304" pitchFamily="18" charset="0"/>
                <a:ea typeface="Calibri" panose="020F0502020204030204" pitchFamily="34" charset="0"/>
              </a:rPr>
              <a:t>planned to discuss the whole sequence of important matters which were acknowledged by both countries in the Lahore Announcement as like political and economic problems, to decrease nuclear threat, CBMs as well as Kashmir issue</a:t>
            </a:r>
            <a:r>
              <a:rPr lang="en-US" sz="2800" dirty="0" smtClean="0">
                <a:latin typeface="Times New Roman" panose="02020603050405020304" pitchFamily="18" charset="0"/>
                <a:ea typeface="Calibri" panose="020F0502020204030204" pitchFamily="34" charset="0"/>
              </a:rPr>
              <a:t>.</a:t>
            </a:r>
          </a:p>
          <a:p>
            <a:pPr marL="0" lvl="0" algn="just">
              <a:lnSpc>
                <a:spcPct val="115000"/>
              </a:lnSpc>
              <a:spcBef>
                <a:spcPts val="0"/>
              </a:spcBef>
              <a:spcAft>
                <a:spcPts val="2230"/>
              </a:spcAft>
              <a:buClr>
                <a:srgbClr val="1E5155">
                  <a:lumMod val="40000"/>
                  <a:lumOff val="60000"/>
                </a:srgbClr>
              </a:buClr>
            </a:pPr>
            <a:r>
              <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However, all discussions led towards the failure of the Agra Summit. </a:t>
            </a:r>
            <a:endPar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b="1" dirty="0" smtClean="0"/>
          </a:p>
        </p:txBody>
      </p:sp>
    </p:spTree>
    <p:extLst>
      <p:ext uri="{BB962C8B-B14F-4D97-AF65-F5344CB8AC3E}">
        <p14:creationId xmlns:p14="http://schemas.microsoft.com/office/powerpoint/2010/main" val="559414442"/>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668740"/>
            <a:ext cx="9404723" cy="232012"/>
          </a:xfrm>
        </p:spPr>
        <p:txBody>
          <a:bodyPr/>
          <a:lstStyle/>
          <a:p>
            <a:endParaRPr lang="en-US" dirty="0"/>
          </a:p>
        </p:txBody>
      </p:sp>
      <p:sp>
        <p:nvSpPr>
          <p:cNvPr id="3" name="Content Placeholder 2"/>
          <p:cNvSpPr>
            <a:spLocks noGrp="1"/>
          </p:cNvSpPr>
          <p:nvPr>
            <p:ph idx="1"/>
          </p:nvPr>
        </p:nvSpPr>
        <p:spPr>
          <a:xfrm>
            <a:off x="218364" y="150126"/>
            <a:ext cx="11818961" cy="6550926"/>
          </a:xfrm>
        </p:spPr>
        <p:txBody>
          <a:bodyPr>
            <a:normAutofit/>
          </a:bodyPr>
          <a:lstStyle/>
          <a:p>
            <a:pPr marL="0" indent="0">
              <a:buNone/>
            </a:pPr>
            <a:r>
              <a:rPr lang="en-US" sz="4000" dirty="0" smtClean="0">
                <a:solidFill>
                  <a:srgbClr val="00B050"/>
                </a:solidFill>
              </a:rPr>
              <a:t>1.2 </a:t>
            </a:r>
            <a:r>
              <a:rPr lang="en-US" sz="4000" b="1" dirty="0">
                <a:solidFill>
                  <a:srgbClr val="00B050"/>
                </a:solidFill>
                <a:latin typeface="Times New Roman" panose="02020603050405020304" pitchFamily="18" charset="0"/>
                <a:ea typeface="Calibri" panose="020F0502020204030204" pitchFamily="34" charset="0"/>
              </a:rPr>
              <a:t>9/11 and Change in Pakistan’s Kashmir Policy </a:t>
            </a:r>
            <a:endParaRPr lang="en-US" sz="4000" b="1" dirty="0" smtClean="0">
              <a:solidFill>
                <a:srgbClr val="00B050"/>
              </a:solidFill>
              <a:latin typeface="Times New Roman" panose="02020603050405020304" pitchFamily="18" charset="0"/>
              <a:ea typeface="Calibri" panose="020F0502020204030204" pitchFamily="34" charset="0"/>
            </a:endParaRPr>
          </a:p>
          <a:p>
            <a:pPr marL="0" marR="0" indent="0" algn="just">
              <a:lnSpc>
                <a:spcPct val="115000"/>
              </a:lnSpc>
              <a:spcBef>
                <a:spcPts val="0"/>
              </a:spcBef>
              <a:spcAft>
                <a:spcPts val="800"/>
              </a:spcAft>
              <a:buNone/>
            </a:pPr>
            <a:r>
              <a:rPr lang="en-US" sz="4000" dirty="0">
                <a:latin typeface="Times New Roman" panose="02020603050405020304" pitchFamily="18" charset="0"/>
                <a:ea typeface="Calibri" panose="020F0502020204030204" pitchFamily="34" charset="0"/>
              </a:rPr>
              <a:t>The incident of </a:t>
            </a:r>
            <a:r>
              <a:rPr lang="en-US" sz="4000" dirty="0" smtClean="0">
                <a:latin typeface="Times New Roman" panose="02020603050405020304" pitchFamily="18" charset="0"/>
                <a:ea typeface="Calibri" panose="020F0502020204030204" pitchFamily="34" charset="0"/>
              </a:rPr>
              <a:t>9/11 </a:t>
            </a:r>
            <a:r>
              <a:rPr lang="en-US" sz="4000" dirty="0">
                <a:latin typeface="Times New Roman" panose="02020603050405020304" pitchFamily="18" charset="0"/>
                <a:ea typeface="Calibri" panose="020F0502020204030204" pitchFamily="34" charset="0"/>
              </a:rPr>
              <a:t>proved to be a disaster in </a:t>
            </a:r>
            <a:r>
              <a:rPr lang="en-US" sz="4000" dirty="0" smtClean="0">
                <a:latin typeface="Times New Roman" panose="02020603050405020304" pitchFamily="18" charset="0"/>
                <a:ea typeface="Calibri" panose="020F0502020204030204" pitchFamily="34" charset="0"/>
              </a:rPr>
              <a:t>relations. </a:t>
            </a:r>
            <a:r>
              <a:rPr lang="en-US" sz="4000" dirty="0">
                <a:latin typeface="Times New Roman" panose="02020603050405020304" pitchFamily="18" charset="0"/>
                <a:ea typeface="Calibri" panose="020F0502020204030204" pitchFamily="34" charset="0"/>
                <a:cs typeface="Times New Roman" panose="02020603050405020304" pitchFamily="18" charset="0"/>
              </a:rPr>
              <a:t>In these circumstances, Pakistan withdraw its support for afghan Taliban’s and the Kashmiri freedom fighters, but it was mere an eye wash for the Indian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authorities.</a:t>
            </a:r>
          </a:p>
          <a:p>
            <a:pPr marL="0" marR="0" indent="0" algn="just">
              <a:lnSpc>
                <a:spcPct val="115000"/>
              </a:lnSpc>
              <a:spcBef>
                <a:spcPts val="0"/>
              </a:spcBef>
              <a:spcAft>
                <a:spcPts val="800"/>
              </a:spcAft>
              <a:buNone/>
            </a:pPr>
            <a:r>
              <a:rPr lang="en-US" sz="4000" dirty="0">
                <a:latin typeface="Times New Roman" panose="02020603050405020304" pitchFamily="18" charset="0"/>
                <a:ea typeface="Calibri" panose="020F0502020204030204" pitchFamily="34" charset="0"/>
              </a:rPr>
              <a:t>Resultantly, Pakistan became international partner in war against terror and facilitated USA and its partners to curb afghan jihads and the Taliban.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18728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01600"/>
            <a:ext cx="9404723" cy="551543"/>
          </a:xfrm>
        </p:spPr>
        <p:txBody>
          <a:bodyPr/>
          <a:lstStyle/>
          <a:p>
            <a:pPr marL="0" marR="0">
              <a:lnSpc>
                <a:spcPct val="115000"/>
              </a:lnSpc>
              <a:spcBef>
                <a:spcPts val="0"/>
              </a:spcBef>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1.3 Post 9/11 scenario and Indo-Pakistan Relations: </a:t>
            </a:r>
            <a:r>
              <a:rPr lang="en-US" sz="4000" dirty="0">
                <a:latin typeface="Calibri" panose="020F0502020204030204" pitchFamily="34" charset="0"/>
                <a:ea typeface="Calibri" panose="020F0502020204030204" pitchFamily="34" charset="0"/>
                <a:cs typeface="Times New Roman" panose="02020603050405020304" pitchFamily="18" charset="0"/>
              </a:rPr>
              <a:t/>
            </a:r>
            <a:br>
              <a:rPr lang="en-US"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36478" y="653143"/>
            <a:ext cx="11939408" cy="6023428"/>
          </a:xfrm>
        </p:spPr>
        <p:txBody>
          <a:bodyPr>
            <a:noAutofit/>
          </a:bodyPr>
          <a:lstStyle/>
          <a:p>
            <a:pPr marL="0" marR="0" indent="0" algn="just">
              <a:lnSpc>
                <a:spcPct val="115000"/>
              </a:lnSpc>
              <a:spcBef>
                <a:spcPts val="0"/>
              </a:spcBef>
              <a:spcAft>
                <a:spcPts val="800"/>
              </a:spcAft>
              <a:buNone/>
            </a:pPr>
            <a:r>
              <a:rPr lang="en-US"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1.3.1 Terrorism: Opening of a new chapter of conflicts between India and Pakistan</a:t>
            </a:r>
            <a:endPar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latin typeface="Times New Roman" panose="02020603050405020304" pitchFamily="18" charset="0"/>
                <a:ea typeface="Calibri" panose="020F0502020204030204" pitchFamily="34" charset="0"/>
              </a:rPr>
              <a:t>India acquired the chance to relate the Kashmir issue with the act of international extremism</a:t>
            </a:r>
            <a:r>
              <a:rPr lang="en-US" sz="2800" dirty="0" smtClean="0">
                <a:latin typeface="Times New Roman" panose="02020603050405020304" pitchFamily="18" charset="0"/>
                <a:ea typeface="Calibri" panose="020F0502020204030204" pitchFamily="34" charset="0"/>
              </a:rPr>
              <a:t>.</a:t>
            </a:r>
          </a:p>
          <a:p>
            <a:pPr marL="0" marR="0" indent="0" algn="just">
              <a:lnSpc>
                <a:spcPct val="115000"/>
              </a:lnSpc>
              <a:spcBef>
                <a:spcPts val="0"/>
              </a:spcBef>
              <a:spcAft>
                <a:spcPts val="800"/>
              </a:spcAft>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They asserted that various Pakistani based terrorist groups and organizations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are </a:t>
            </a:r>
            <a:r>
              <a:rPr lang="en-US" sz="2800" dirty="0">
                <a:latin typeface="Times New Roman" panose="02020603050405020304" pitchFamily="18" charset="0"/>
                <a:ea typeface="Calibri" panose="020F0502020204030204" pitchFamily="34" charset="0"/>
                <a:cs typeface="Times New Roman" panose="02020603050405020304" pitchFamily="18" charset="0"/>
              </a:rPr>
              <a:t>involved in the Cross border terrorism in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India.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800"/>
              </a:spcAft>
              <a:buNone/>
            </a:pPr>
            <a:r>
              <a:rPr lang="en-US" sz="28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1.3.2 </a:t>
            </a:r>
            <a:r>
              <a:rPr lang="en-US" sz="28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new chapter of hostility between Pakistan-India relations</a:t>
            </a:r>
            <a:endPar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latin typeface="Times New Roman" panose="02020603050405020304" pitchFamily="18" charset="0"/>
                <a:ea typeface="Calibri" panose="020F0502020204030204" pitchFamily="34" charset="0"/>
              </a:rPr>
              <a:t>The Indian Parliament was attacked by the group of terrorists on 13th December 2001 in New Delhi. </a:t>
            </a:r>
            <a:endParaRPr lang="en-US" sz="2800" dirty="0" smtClean="0">
              <a:latin typeface="Times New Roman" panose="02020603050405020304" pitchFamily="18" charset="0"/>
              <a:ea typeface="Calibri" panose="020F0502020204030204" pitchFamily="34" charset="0"/>
            </a:endParaRPr>
          </a:p>
          <a:p>
            <a:pPr marL="0" indent="0">
              <a:buNone/>
            </a:pPr>
            <a:r>
              <a:rPr lang="en-US" sz="2800" dirty="0">
                <a:latin typeface="Times New Roman" panose="02020603050405020304" pitchFamily="18" charset="0"/>
                <a:ea typeface="Calibri" panose="020F0502020204030204" pitchFamily="34" charset="0"/>
              </a:rPr>
              <a:t>He assumed that two Pakistan grounded radical groups were openly engaged in the Parliament </a:t>
            </a:r>
            <a:r>
              <a:rPr lang="en-US" sz="2800" dirty="0" smtClean="0">
                <a:latin typeface="Times New Roman" panose="02020603050405020304" pitchFamily="18" charset="0"/>
                <a:ea typeface="Calibri" panose="020F0502020204030204" pitchFamily="34" charset="0"/>
              </a:rPr>
              <a:t>attack. </a:t>
            </a:r>
            <a:endParaRPr lang="en-US" sz="2800" dirty="0"/>
          </a:p>
        </p:txBody>
      </p:sp>
    </p:spTree>
    <p:extLst>
      <p:ext uri="{BB962C8B-B14F-4D97-AF65-F5344CB8AC3E}">
        <p14:creationId xmlns:p14="http://schemas.microsoft.com/office/powerpoint/2010/main" val="3438999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204716"/>
            <a:ext cx="11805313" cy="4976884"/>
          </a:xfrm>
        </p:spPr>
        <p:txBody>
          <a:bodyPr/>
          <a:lstStyle/>
          <a:p>
            <a:pPr algn="ctr"/>
            <a:r>
              <a:rPr lang="en-US" sz="6000" b="1" dirty="0">
                <a:solidFill>
                  <a:srgbClr val="FFFF00"/>
                </a:solidFill>
              </a:rPr>
              <a:t>Kashmir: An issue of security between India and Pakistan (1999-2008)</a:t>
            </a:r>
            <a:r>
              <a:rPr lang="en-US" sz="5400" b="1" dirty="0">
                <a:solidFill>
                  <a:srgbClr val="FFFF00"/>
                </a:solidFill>
              </a:rPr>
              <a:t/>
            </a:r>
            <a:br>
              <a:rPr lang="en-US" sz="5400" b="1" dirty="0">
                <a:solidFill>
                  <a:srgbClr val="FFFF00"/>
                </a:solidFill>
              </a:rPr>
            </a:br>
            <a:endParaRPr lang="en-US" sz="5400" b="1" dirty="0">
              <a:solidFill>
                <a:srgbClr val="FFFF00"/>
              </a:solidFill>
            </a:endParaRPr>
          </a:p>
        </p:txBody>
      </p:sp>
      <p:pic>
        <p:nvPicPr>
          <p:cNvPr id="4" name="Content Placeholder 3"/>
          <p:cNvPicPr>
            <a:picLocks noGrp="1" noChangeAspect="1"/>
          </p:cNvPicPr>
          <p:nvPr>
            <p:ph idx="1"/>
          </p:nvPr>
        </p:nvPicPr>
        <p:blipFill>
          <a:blip r:embed="rId2"/>
          <a:stretch>
            <a:fillRect/>
          </a:stretch>
        </p:blipFill>
        <p:spPr>
          <a:xfrm>
            <a:off x="218365" y="3152633"/>
            <a:ext cx="11805312" cy="3705367"/>
          </a:xfrm>
          <a:prstGeom prst="rect">
            <a:avLst/>
          </a:prstGeom>
        </p:spPr>
      </p:pic>
    </p:spTree>
    <p:extLst>
      <p:ext uri="{BB962C8B-B14F-4D97-AF65-F5344CB8AC3E}">
        <p14:creationId xmlns:p14="http://schemas.microsoft.com/office/powerpoint/2010/main" val="54101031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432632"/>
            <a:ext cx="9404723" cy="45719"/>
          </a:xfrm>
        </p:spPr>
        <p:txBody>
          <a:bodyPr/>
          <a:lstStyle/>
          <a:p>
            <a:endParaRPr lang="en-US" dirty="0"/>
          </a:p>
        </p:txBody>
      </p:sp>
      <p:sp>
        <p:nvSpPr>
          <p:cNvPr id="3" name="Content Placeholder 2"/>
          <p:cNvSpPr>
            <a:spLocks noGrp="1"/>
          </p:cNvSpPr>
          <p:nvPr>
            <p:ph idx="1"/>
          </p:nvPr>
        </p:nvSpPr>
        <p:spPr>
          <a:xfrm>
            <a:off x="-1" y="116114"/>
            <a:ext cx="12061372" cy="6618515"/>
          </a:xfrm>
        </p:spPr>
        <p:txBody>
          <a:bodyPr>
            <a:normAutofit lnSpcReduction="10000"/>
          </a:bodyPr>
          <a:lstStyle/>
          <a:p>
            <a:pPr marL="914400" lvl="2" indent="0" algn="just">
              <a:lnSpc>
                <a:spcPct val="115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solidFill>
                  <a:srgbClr val="00B050"/>
                </a:solidFill>
                <a:latin typeface="Times New Roman" panose="02020603050405020304" pitchFamily="18" charset="0"/>
                <a:ea typeface="Calibri" panose="020F0502020204030204" pitchFamily="34" charset="0"/>
              </a:rPr>
              <a:t>1.3.3 Blame Game</a:t>
            </a:r>
          </a:p>
          <a:p>
            <a:pPr marL="0" indent="0">
              <a:buNone/>
            </a:pPr>
            <a:r>
              <a:rPr lang="en-US" sz="2800" dirty="0">
                <a:latin typeface="Times New Roman" panose="02020603050405020304" pitchFamily="18" charset="0"/>
                <a:ea typeface="Calibri" panose="020F0502020204030204" pitchFamily="34" charset="0"/>
              </a:rPr>
              <a:t>The Indian </a:t>
            </a:r>
            <a:r>
              <a:rPr lang="en-US" sz="2800" dirty="0" smtClean="0">
                <a:latin typeface="Times New Roman" panose="02020603050405020304" pitchFamily="18" charset="0"/>
                <a:ea typeface="Calibri" panose="020F0502020204030204" pitchFamily="34" charset="0"/>
              </a:rPr>
              <a:t>Government </a:t>
            </a:r>
            <a:r>
              <a:rPr lang="en-US" sz="2800" dirty="0">
                <a:latin typeface="Times New Roman" panose="02020603050405020304" pitchFamily="18" charset="0"/>
                <a:ea typeface="Calibri" panose="020F0502020204030204" pitchFamily="34" charset="0"/>
              </a:rPr>
              <a:t>accused </a:t>
            </a:r>
            <a:r>
              <a:rPr lang="en-US" sz="2800" dirty="0" smtClean="0">
                <a:latin typeface="Times New Roman" panose="02020603050405020304" pitchFamily="18" charset="0"/>
                <a:ea typeface="Calibri" panose="020F0502020204030204" pitchFamily="34" charset="0"/>
              </a:rPr>
              <a:t>Pakistan’s ISI </a:t>
            </a:r>
            <a:r>
              <a:rPr lang="en-US" sz="2800" dirty="0">
                <a:latin typeface="Times New Roman" panose="02020603050405020304" pitchFamily="18" charset="0"/>
                <a:ea typeface="Calibri" panose="020F0502020204030204" pitchFamily="34" charset="0"/>
              </a:rPr>
              <a:t>for backing the terrorist webs against India</a:t>
            </a:r>
            <a:r>
              <a:rPr lang="en-US" sz="2800" dirty="0" smtClean="0">
                <a:latin typeface="Times New Roman" panose="02020603050405020304" pitchFamily="18" charset="0"/>
                <a:ea typeface="Calibri" panose="020F0502020204030204" pitchFamily="34" charset="0"/>
              </a:rPr>
              <a:t>.</a:t>
            </a:r>
          </a:p>
          <a:p>
            <a:r>
              <a:rPr lang="en-US" sz="2800" dirty="0" smtClean="0">
                <a:latin typeface="Times New Roman" panose="02020603050405020304" pitchFamily="18" charset="0"/>
                <a:ea typeface="Calibri" panose="020F0502020204030204" pitchFamily="34" charset="0"/>
              </a:rPr>
              <a:t>Moreover</a:t>
            </a:r>
            <a:r>
              <a:rPr lang="en-US" sz="2800" dirty="0">
                <a:latin typeface="Times New Roman" panose="02020603050405020304" pitchFamily="18" charset="0"/>
                <a:ea typeface="Calibri" panose="020F0502020204030204" pitchFamily="34" charset="0"/>
              </a:rPr>
              <a:t>, India put charges over the Pakistan centered networks named the </a:t>
            </a:r>
            <a:r>
              <a:rPr lang="en-US" sz="2800" dirty="0" err="1">
                <a:latin typeface="Times New Roman" panose="02020603050405020304" pitchFamily="18" charset="0"/>
                <a:ea typeface="Calibri" panose="020F0502020204030204" pitchFamily="34" charset="0"/>
              </a:rPr>
              <a:t>Laskar</a:t>
            </a:r>
            <a:r>
              <a:rPr lang="en-US" sz="2800" dirty="0">
                <a:latin typeface="Times New Roman" panose="02020603050405020304" pitchFamily="18" charset="0"/>
                <a:ea typeface="Calibri" panose="020F0502020204030204" pitchFamily="34" charset="0"/>
              </a:rPr>
              <a:t>-e-</a:t>
            </a:r>
            <a:r>
              <a:rPr lang="en-US" sz="2800" dirty="0" err="1">
                <a:latin typeface="Times New Roman" panose="02020603050405020304" pitchFamily="18" charset="0"/>
                <a:ea typeface="Calibri" panose="020F0502020204030204" pitchFamily="34" charset="0"/>
              </a:rPr>
              <a:t>Taiba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LeT</a:t>
            </a:r>
            <a:r>
              <a:rPr lang="en-US" sz="2800" dirty="0">
                <a:latin typeface="Times New Roman" panose="02020603050405020304" pitchFamily="18" charset="0"/>
                <a:ea typeface="Calibri" panose="020F0502020204030204" pitchFamily="34" charset="0"/>
              </a:rPr>
              <a:t>) and </a:t>
            </a:r>
            <a:r>
              <a:rPr lang="en-US" sz="2800" dirty="0" err="1">
                <a:latin typeface="Times New Roman" panose="02020603050405020304" pitchFamily="18" charset="0"/>
                <a:ea typeface="Calibri" panose="020F0502020204030204" pitchFamily="34" charset="0"/>
              </a:rPr>
              <a:t>Jaish</a:t>
            </a:r>
            <a:r>
              <a:rPr lang="en-US" sz="2800" dirty="0">
                <a:latin typeface="Times New Roman" panose="02020603050405020304" pitchFamily="18" charset="0"/>
                <a:ea typeface="Calibri" panose="020F0502020204030204" pitchFamily="34" charset="0"/>
              </a:rPr>
              <a:t>-e-Muhammad (</a:t>
            </a:r>
            <a:r>
              <a:rPr lang="en-US" sz="2800" dirty="0" err="1">
                <a:latin typeface="Times New Roman" panose="02020603050405020304" pitchFamily="18" charset="0"/>
                <a:ea typeface="Calibri" panose="020F0502020204030204" pitchFamily="34" charset="0"/>
              </a:rPr>
              <a:t>JeM</a:t>
            </a:r>
            <a:r>
              <a:rPr lang="en-US" sz="2800" dirty="0">
                <a:latin typeface="Times New Roman" panose="02020603050405020304" pitchFamily="18" charset="0"/>
                <a:ea typeface="Calibri" panose="020F0502020204030204" pitchFamily="34" charset="0"/>
              </a:rPr>
              <a:t>) for the rebellion in </a:t>
            </a:r>
            <a:r>
              <a:rPr lang="en-US" sz="2800" dirty="0" smtClean="0">
                <a:latin typeface="Times New Roman" panose="02020603050405020304" pitchFamily="18" charset="0"/>
                <a:ea typeface="Calibri" panose="020F0502020204030204" pitchFamily="34" charset="0"/>
              </a:rPr>
              <a:t>Kashmir.</a:t>
            </a:r>
          </a:p>
          <a:p>
            <a:pPr marL="0" indent="0">
              <a:buNone/>
            </a:pPr>
            <a:r>
              <a:rPr lang="en-US" sz="28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1.3.4 Misperceptions </a:t>
            </a:r>
            <a:r>
              <a:rPr lang="en-US"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and the largest military standoff between both countries (Pakistan and India)</a:t>
            </a:r>
            <a:endParaRPr lang="en-US" sz="28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800" dirty="0">
                <a:latin typeface="Times New Roman" panose="02020603050405020304" pitchFamily="18" charset="0"/>
                <a:ea typeface="Calibri" panose="020F0502020204030204" pitchFamily="34" charset="0"/>
              </a:rPr>
              <a:t>The confusions continued to develop and led to deep-rooted and intensified war in the form of the biggest military standoff between both nations. India instantly installed her militaries (land, air, naval) along the Pakistani </a:t>
            </a:r>
            <a:r>
              <a:rPr lang="en-US" sz="2800" dirty="0" smtClean="0">
                <a:latin typeface="Times New Roman" panose="02020603050405020304" pitchFamily="18" charset="0"/>
                <a:ea typeface="Calibri" panose="020F0502020204030204" pitchFamily="34" charset="0"/>
              </a:rPr>
              <a:t>borders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from </a:t>
            </a:r>
            <a:r>
              <a:rPr lang="en-US" sz="2800" dirty="0">
                <a:latin typeface="Times New Roman" panose="02020603050405020304" pitchFamily="18" charset="0"/>
                <a:ea typeface="Calibri" panose="020F0502020204030204" pitchFamily="34" charset="0"/>
                <a:cs typeface="Times New Roman" panose="02020603050405020304" pitchFamily="18" charset="0"/>
              </a:rPr>
              <a:t>May to June 2002.</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The skirmish worsened which increased the risk of nuclear struggle between both nations. </a:t>
            </a:r>
            <a:endParaRPr lang="en-US" sz="2800" dirty="0"/>
          </a:p>
        </p:txBody>
      </p:sp>
    </p:spTree>
    <p:extLst>
      <p:ext uri="{BB962C8B-B14F-4D97-AF65-F5344CB8AC3E}">
        <p14:creationId xmlns:p14="http://schemas.microsoft.com/office/powerpoint/2010/main" val="2676638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600500"/>
            <a:ext cx="9404723" cy="145348"/>
          </a:xfrm>
        </p:spPr>
        <p:txBody>
          <a:bodyPr/>
          <a:lstStyle/>
          <a:p>
            <a:endParaRPr lang="en-US" dirty="0"/>
          </a:p>
        </p:txBody>
      </p:sp>
      <p:sp>
        <p:nvSpPr>
          <p:cNvPr id="3" name="Content Placeholder 2"/>
          <p:cNvSpPr>
            <a:spLocks noGrp="1"/>
          </p:cNvSpPr>
          <p:nvPr>
            <p:ph idx="1"/>
          </p:nvPr>
        </p:nvSpPr>
        <p:spPr>
          <a:xfrm>
            <a:off x="0" y="27296"/>
            <a:ext cx="11996382" cy="6728346"/>
          </a:xfrm>
        </p:spPr>
        <p:txBody>
          <a:bodyPr>
            <a:noAutofit/>
          </a:bodyPr>
          <a:lstStyle/>
          <a:p>
            <a:pPr marL="0" lvl="2" indent="0">
              <a:buNone/>
            </a:pPr>
            <a:r>
              <a:rPr lang="en-US" sz="2800" b="1" dirty="0" smtClean="0">
                <a:solidFill>
                  <a:srgbClr val="00B050"/>
                </a:solidFill>
              </a:rPr>
              <a:t>1.3.5 The  </a:t>
            </a:r>
            <a:r>
              <a:rPr lang="en-US" sz="2800" b="1" dirty="0">
                <a:solidFill>
                  <a:srgbClr val="00B050"/>
                </a:solidFill>
              </a:rPr>
              <a:t>role of International </a:t>
            </a:r>
            <a:r>
              <a:rPr lang="en-US" sz="2800" b="1" dirty="0" smtClean="0">
                <a:solidFill>
                  <a:srgbClr val="00B050"/>
                </a:solidFill>
              </a:rPr>
              <a:t>Community</a:t>
            </a:r>
          </a:p>
          <a:p>
            <a:pPr marL="0" lvl="2" indent="0">
              <a:buNone/>
            </a:pPr>
            <a:r>
              <a:rPr lang="en-US" sz="2800" b="1" dirty="0" smtClean="0">
                <a:solidFill>
                  <a:srgbClr val="00B050"/>
                </a:solidFill>
              </a:rPr>
              <a:t>1.3.5.1 Specifically the role of US regarding the implementation of peace process between Pakistan and India</a:t>
            </a:r>
          </a:p>
          <a:p>
            <a:pPr marL="0" lvl="2" indent="0">
              <a:buNone/>
            </a:pPr>
            <a:endParaRPr lang="en-US" sz="2800" dirty="0"/>
          </a:p>
          <a:p>
            <a:r>
              <a:rPr lang="en-US" sz="2800" dirty="0">
                <a:latin typeface="Times New Roman" panose="02020603050405020304" pitchFamily="18" charset="0"/>
                <a:ea typeface="Calibri" panose="020F0502020204030204" pitchFamily="34" charset="0"/>
              </a:rPr>
              <a:t>President Bush played an important part to calm the hostilities primarily after terrorists attacked the Indian Parliament. In a telephonic conversation with Indian Prime Minister Vajpayee, he expressed his sympathy towards India. On the other side, he made a telephonic call to the Pakistani President Musharraf to undertake suitable measures to combat the cross border terrorism in India. </a:t>
            </a:r>
            <a:endParaRPr lang="en-US" sz="2800" dirty="0" smtClean="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O</a:t>
            </a:r>
            <a:r>
              <a:rPr lang="en-US" sz="2800" dirty="0" smtClean="0">
                <a:latin typeface="Times New Roman" panose="02020603050405020304" pitchFamily="18" charset="0"/>
                <a:ea typeface="Calibri" panose="020F0502020204030204" pitchFamily="34" charset="0"/>
              </a:rPr>
              <a:t>n </a:t>
            </a:r>
            <a:r>
              <a:rPr lang="en-US" sz="2800" dirty="0">
                <a:latin typeface="Times New Roman" panose="02020603050405020304" pitchFamily="18" charset="0"/>
                <a:ea typeface="Calibri" panose="020F0502020204030204" pitchFamily="34" charset="0"/>
              </a:rPr>
              <a:t>January 12, 2002 Musharraf took a forward step to lessen the international compels and professed ban to the prominent terrorist organizations, among them most prominent were </a:t>
            </a:r>
            <a:r>
              <a:rPr lang="en-US" sz="2800" dirty="0" err="1">
                <a:latin typeface="Times New Roman" panose="02020603050405020304" pitchFamily="18" charset="0"/>
                <a:ea typeface="Calibri" panose="020F0502020204030204" pitchFamily="34" charset="0"/>
              </a:rPr>
              <a:t>Jaish</a:t>
            </a:r>
            <a:r>
              <a:rPr lang="en-US" sz="2800" dirty="0">
                <a:latin typeface="Times New Roman" panose="02020603050405020304" pitchFamily="18" charset="0"/>
                <a:ea typeface="Calibri" panose="020F0502020204030204" pitchFamily="34" charset="0"/>
              </a:rPr>
              <a:t>-e-Mohammad and </a:t>
            </a:r>
            <a:r>
              <a:rPr lang="en-US" sz="2800" dirty="0" err="1">
                <a:latin typeface="Times New Roman" panose="02020603050405020304" pitchFamily="18" charset="0"/>
                <a:ea typeface="Calibri" panose="020F0502020204030204" pitchFamily="34" charset="0"/>
              </a:rPr>
              <a:t>Lashkar</a:t>
            </a:r>
            <a:r>
              <a:rPr lang="en-US" sz="2800" dirty="0">
                <a:latin typeface="Times New Roman" panose="02020603050405020304" pitchFamily="18" charset="0"/>
                <a:ea typeface="Calibri" panose="020F0502020204030204" pitchFamily="34" charset="0"/>
              </a:rPr>
              <a:t>-e-</a:t>
            </a:r>
            <a:r>
              <a:rPr lang="en-US" sz="2800" dirty="0" err="1">
                <a:latin typeface="Times New Roman" panose="02020603050405020304" pitchFamily="18" charset="0"/>
                <a:ea typeface="Calibri" panose="020F0502020204030204" pitchFamily="34" charset="0"/>
              </a:rPr>
              <a:t>Taiba</a:t>
            </a:r>
            <a:r>
              <a:rPr lang="en-US" sz="2800" dirty="0">
                <a:latin typeface="Times New Roman" panose="02020603050405020304" pitchFamily="18" charset="0"/>
                <a:ea typeface="Calibri" panose="020F0502020204030204" pitchFamily="34" charset="0"/>
              </a:rPr>
              <a:t>. He, moreover, pronounced that Pakistan would not permit her land to be used for violence. </a:t>
            </a:r>
            <a:endParaRPr lang="en-US" sz="2800" dirty="0"/>
          </a:p>
        </p:txBody>
      </p:sp>
    </p:spTree>
    <p:extLst>
      <p:ext uri="{BB962C8B-B14F-4D97-AF65-F5344CB8AC3E}">
        <p14:creationId xmlns:p14="http://schemas.microsoft.com/office/powerpoint/2010/main" val="3282368055"/>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05219"/>
            <a:ext cx="9404723" cy="504967"/>
          </a:xfrm>
        </p:spPr>
        <p:txBody>
          <a:bodyPr/>
          <a:lstStyle/>
          <a:p>
            <a:endParaRPr lang="en-US" dirty="0"/>
          </a:p>
        </p:txBody>
      </p:sp>
      <p:sp>
        <p:nvSpPr>
          <p:cNvPr id="3" name="Content Placeholder 2"/>
          <p:cNvSpPr>
            <a:spLocks noGrp="1"/>
          </p:cNvSpPr>
          <p:nvPr>
            <p:ph idx="1"/>
          </p:nvPr>
        </p:nvSpPr>
        <p:spPr>
          <a:xfrm>
            <a:off x="218364" y="122830"/>
            <a:ext cx="11805314" cy="6537277"/>
          </a:xfrm>
        </p:spPr>
        <p:txBody>
          <a:bodyPr>
            <a:normAutofit/>
          </a:bodyPr>
          <a:lstStyle/>
          <a:p>
            <a:pPr marL="0" lvl="2" indent="0">
              <a:buNone/>
            </a:pPr>
            <a:r>
              <a:rPr lang="en-US" sz="3200" b="1" dirty="0" smtClean="0">
                <a:solidFill>
                  <a:srgbClr val="00B050"/>
                </a:solidFill>
              </a:rPr>
              <a:t>1.3.6 The deadlock broke</a:t>
            </a:r>
            <a:endParaRPr lang="en-US" sz="3200" dirty="0" smtClean="0">
              <a:solidFill>
                <a:srgbClr val="00B050"/>
              </a:solidFill>
            </a:endParaRPr>
          </a:p>
          <a:p>
            <a:pPr marL="0" marR="0" algn="just">
              <a:lnSpc>
                <a:spcPct val="115000"/>
              </a:lnSpc>
              <a:spcBef>
                <a:spcPts val="0"/>
              </a:spcBef>
              <a:spcAft>
                <a:spcPts val="80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3200" dirty="0">
                <a:latin typeface="Times New Roman" panose="02020603050405020304" pitchFamily="18" charset="0"/>
                <a:ea typeface="Calibri" panose="020F0502020204030204" pitchFamily="34" charset="0"/>
                <a:cs typeface="Times New Roman" panose="02020603050405020304" pitchFamily="18" charset="0"/>
              </a:rPr>
              <a:t>standstill ended in the spring of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2003.</a:t>
            </a:r>
          </a:p>
          <a:p>
            <a:pPr marL="0" marR="0" algn="just">
              <a:lnSpc>
                <a:spcPct val="115000"/>
              </a:lnSpc>
              <a:spcBef>
                <a:spcPts val="0"/>
              </a:spcBef>
              <a:spcAft>
                <a:spcPts val="80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While </a:t>
            </a:r>
            <a:r>
              <a:rPr lang="en-US" sz="3200" dirty="0">
                <a:latin typeface="Times New Roman" panose="02020603050405020304" pitchFamily="18" charset="0"/>
                <a:ea typeface="Calibri" panose="020F0502020204030204" pitchFamily="34" charset="0"/>
                <a:cs typeface="Times New Roman" panose="02020603050405020304" pitchFamily="18" charset="0"/>
              </a:rPr>
              <a:t>giving a speech in Srinagar during the mid of April 2003, the Prime Minister of India, Vajpayee enhanced the hand of friendship towards Pakistan. India put certain terms for the restoration of dialogue procedure. The main requirement from India was to end the access in Kashmir and cross boundary extremism.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Prime </a:t>
            </a:r>
            <a:r>
              <a:rPr lang="en-US" sz="3200" dirty="0">
                <a:latin typeface="Times New Roman" panose="02020603050405020304" pitchFamily="18" charset="0"/>
                <a:ea typeface="Calibri" panose="020F0502020204030204" pitchFamily="34" charset="0"/>
                <a:cs typeface="Times New Roman" panose="02020603050405020304" pitchFamily="18" charset="0"/>
              </a:rPr>
              <a:t>Minister of Pakistan, Mir </a:t>
            </a:r>
            <a:r>
              <a:rPr lang="en-US" sz="3200" dirty="0" err="1">
                <a:latin typeface="Times New Roman" panose="02020603050405020304" pitchFamily="18" charset="0"/>
                <a:ea typeface="Calibri" panose="020F0502020204030204" pitchFamily="34" charset="0"/>
                <a:cs typeface="Times New Roman" panose="02020603050405020304" pitchFamily="18" charset="0"/>
              </a:rPr>
              <a:t>Zafarullah</a:t>
            </a:r>
            <a:r>
              <a:rPr lang="en-US" sz="3200" dirty="0">
                <a:latin typeface="Times New Roman" panose="02020603050405020304" pitchFamily="18" charset="0"/>
                <a:ea typeface="Calibri" panose="020F0502020204030204" pitchFamily="34" charset="0"/>
                <a:cs typeface="Times New Roman" panose="02020603050405020304" pitchFamily="18" charset="0"/>
              </a:rPr>
              <a:t> Khan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Jamali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cherished </a:t>
            </a:r>
            <a:r>
              <a:rPr lang="en-US" sz="3200" dirty="0">
                <a:latin typeface="Times New Roman" panose="02020603050405020304" pitchFamily="18" charset="0"/>
                <a:ea typeface="Calibri" panose="020F0502020204030204" pitchFamily="34" charset="0"/>
                <a:cs typeface="Times New Roman" panose="02020603050405020304" pitchFamily="18" charset="0"/>
              </a:rPr>
              <a:t>the standpoint of Indian Prime Minister. </a:t>
            </a:r>
            <a:endParaRPr lang="en-US" sz="3200" dirty="0"/>
          </a:p>
        </p:txBody>
      </p:sp>
    </p:spTree>
    <p:extLst>
      <p:ext uri="{BB962C8B-B14F-4D97-AF65-F5344CB8AC3E}">
        <p14:creationId xmlns:p14="http://schemas.microsoft.com/office/powerpoint/2010/main" val="2016915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81891"/>
            <a:ext cx="9404723" cy="304800"/>
          </a:xfrm>
        </p:spPr>
        <p:txBody>
          <a:bodyPr/>
          <a:lstStyle/>
          <a:p>
            <a:endParaRPr lang="en-US" dirty="0"/>
          </a:p>
        </p:txBody>
      </p:sp>
      <p:sp>
        <p:nvSpPr>
          <p:cNvPr id="3" name="Content Placeholder 2"/>
          <p:cNvSpPr>
            <a:spLocks noGrp="1"/>
          </p:cNvSpPr>
          <p:nvPr>
            <p:ph idx="1"/>
          </p:nvPr>
        </p:nvSpPr>
        <p:spPr>
          <a:xfrm>
            <a:off x="150126" y="138546"/>
            <a:ext cx="11928144" cy="6483928"/>
          </a:xfrm>
        </p:spPr>
        <p:txBody>
          <a:bodyPr/>
          <a:lstStyle/>
          <a:p>
            <a:pPr marL="0" marR="0" algn="just">
              <a:lnSpc>
                <a:spcPct val="115000"/>
              </a:lnSpc>
              <a:spcBef>
                <a:spcPts val="0"/>
              </a:spcBef>
              <a:spcAft>
                <a:spcPts val="800"/>
              </a:spcAft>
            </a:pPr>
            <a:r>
              <a:rPr lang="en-US" sz="3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3600" dirty="0">
                <a:latin typeface="Times New Roman" panose="02020603050405020304" pitchFamily="18" charset="0"/>
                <a:ea typeface="Calibri" panose="020F0502020204030204" pitchFamily="34" charset="0"/>
                <a:cs typeface="Times New Roman" panose="02020603050405020304" pitchFamily="18" charset="0"/>
              </a:rPr>
              <a:t>deadlock over the two-sided relations broke further on 23 November 2003 when the Prime Minister of Pakistan, Mir </a:t>
            </a:r>
            <a:r>
              <a:rPr lang="en-US" sz="3600" dirty="0" err="1">
                <a:latin typeface="Times New Roman" panose="02020603050405020304" pitchFamily="18" charset="0"/>
                <a:ea typeface="Calibri" panose="020F0502020204030204" pitchFamily="34" charset="0"/>
                <a:cs typeface="Times New Roman" panose="02020603050405020304" pitchFamily="18" charset="0"/>
              </a:rPr>
              <a:t>Zafarullah</a:t>
            </a:r>
            <a:r>
              <a:rPr lang="en-US" sz="3600" dirty="0">
                <a:latin typeface="Times New Roman" panose="02020603050405020304" pitchFamily="18" charset="0"/>
                <a:ea typeface="Calibri" panose="020F0502020204030204" pitchFamily="34" charset="0"/>
                <a:cs typeface="Times New Roman" panose="02020603050405020304" pitchFamily="18" charset="0"/>
              </a:rPr>
              <a:t> Khan </a:t>
            </a:r>
            <a:r>
              <a:rPr lang="en-US" sz="3600" dirty="0" err="1">
                <a:latin typeface="Times New Roman" panose="02020603050405020304" pitchFamily="18" charset="0"/>
                <a:ea typeface="Calibri" panose="020F0502020204030204" pitchFamily="34" charset="0"/>
                <a:cs typeface="Times New Roman" panose="02020603050405020304" pitchFamily="18" charset="0"/>
              </a:rPr>
              <a:t>Jamali</a:t>
            </a:r>
            <a:r>
              <a:rPr lang="en-US" sz="3600" dirty="0">
                <a:latin typeface="Times New Roman" panose="02020603050405020304" pitchFamily="18" charset="0"/>
                <a:ea typeface="Calibri" panose="020F0502020204030204" pitchFamily="34" charset="0"/>
                <a:cs typeface="Times New Roman" panose="02020603050405020304" pitchFamily="18" charset="0"/>
              </a:rPr>
              <a:t> made a scheme of one-sided ceasefire along the Line of Control (LOC) in Jammu and Kashmir. The Indian government recognized the cease fire plan that was made by Pakistan and claimed that the ceasefire should be operative to the Real Ground Position Line in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Siachin</a:t>
            </a:r>
            <a:r>
              <a:rPr lang="en-US" sz="3600" dirty="0">
                <a:latin typeface="Times New Roman" panose="02020603050405020304" pitchFamily="18" charset="0"/>
                <a:ea typeface="Calibri" panose="020F0502020204030204" pitchFamily="34" charset="0"/>
                <a:cs typeface="Times New Roman" panose="02020603050405020304" pitchFamily="18" charset="0"/>
              </a:rPr>
              <a:t>. The ceasefire was ultimately applied on 26 November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2003.</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8285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136073"/>
            <a:ext cx="9404723" cy="540328"/>
          </a:xfrm>
        </p:spPr>
        <p:txBody>
          <a:bodyPr/>
          <a:lstStyle/>
          <a:p>
            <a:endParaRPr lang="en-US" dirty="0"/>
          </a:p>
        </p:txBody>
      </p:sp>
      <p:sp>
        <p:nvSpPr>
          <p:cNvPr id="3" name="Content Placeholder 2"/>
          <p:cNvSpPr>
            <a:spLocks noGrp="1"/>
          </p:cNvSpPr>
          <p:nvPr>
            <p:ph idx="1"/>
          </p:nvPr>
        </p:nvSpPr>
        <p:spPr>
          <a:xfrm>
            <a:off x="0" y="0"/>
            <a:ext cx="12192000" cy="6858001"/>
          </a:xfrm>
        </p:spPr>
        <p:txBody>
          <a:bodyPr>
            <a:noAutofit/>
          </a:bodyPr>
          <a:lstStyle/>
          <a:p>
            <a:pPr marL="0" indent="0">
              <a:buNone/>
            </a:pPr>
            <a:r>
              <a:rPr lang="en-US" sz="2400" b="1" dirty="0">
                <a:solidFill>
                  <a:srgbClr val="00B050"/>
                </a:solidFill>
              </a:rPr>
              <a:t>1.4 The Restoration of Composite </a:t>
            </a:r>
            <a:r>
              <a:rPr lang="en-US" sz="2400" b="1" dirty="0" smtClean="0">
                <a:solidFill>
                  <a:srgbClr val="00B050"/>
                </a:solidFill>
              </a:rPr>
              <a:t>Dialogue:</a:t>
            </a:r>
          </a:p>
          <a:p>
            <a:pPr marL="0" indent="0">
              <a:buNone/>
            </a:pPr>
            <a:r>
              <a:rPr lang="en-US" sz="2800" dirty="0">
                <a:latin typeface="Times New Roman" panose="02020603050405020304" pitchFamily="18" charset="0"/>
                <a:ea typeface="Calibri" panose="020F0502020204030204" pitchFamily="34" charset="0"/>
                <a:cs typeface="Times New Roman" panose="02020603050405020304" pitchFamily="18" charset="0"/>
              </a:rPr>
              <a:t>I</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n </a:t>
            </a:r>
            <a:r>
              <a:rPr lang="en-US" sz="2800" dirty="0">
                <a:latin typeface="Times New Roman" panose="02020603050405020304" pitchFamily="18" charset="0"/>
                <a:ea typeface="Calibri" panose="020F0502020204030204" pitchFamily="34" charset="0"/>
                <a:cs typeface="Times New Roman" panose="02020603050405020304" pitchFamily="18" charset="0"/>
              </a:rPr>
              <a:t>January 2004, the Summit conference of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SAARC </a:t>
            </a:r>
            <a:r>
              <a:rPr lang="en-US" sz="2800" dirty="0">
                <a:latin typeface="Times New Roman" panose="02020603050405020304" pitchFamily="18" charset="0"/>
                <a:ea typeface="Calibri" panose="020F0502020204030204" pitchFamily="34" charset="0"/>
                <a:cs typeface="Times New Roman" panose="02020603050405020304" pitchFamily="18" charset="0"/>
              </a:rPr>
              <a:t>took place in Islamabad. The Pakistani and Indian leaders met in the Summit conference where they proclaimed the restoration of composite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dialogue. </a:t>
            </a:r>
          </a:p>
          <a:p>
            <a:pPr marL="0" marR="0" algn="just">
              <a:lnSpc>
                <a:spcPct val="115000"/>
              </a:lnSpc>
              <a:spcBef>
                <a:spcPts val="0"/>
              </a:spcBef>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800" dirty="0">
                <a:latin typeface="Times New Roman" panose="02020603050405020304" pitchFamily="18" charset="0"/>
                <a:ea typeface="Calibri" panose="020F0502020204030204" pitchFamily="34" charset="0"/>
                <a:cs typeface="Times New Roman" panose="02020603050405020304" pitchFamily="18" charset="0"/>
              </a:rPr>
              <a:t>plan of composite dialogue involve the following eight central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concerns:</a:t>
            </a:r>
          </a:p>
          <a:p>
            <a:pPr algn="just">
              <a:lnSpc>
                <a:spcPct val="115000"/>
              </a:lnSpc>
              <a:spcBef>
                <a:spcPts val="0"/>
              </a:spcBef>
              <a:spcAft>
                <a:spcPts val="800"/>
              </a:spcAft>
              <a:buFont typeface="Arial" panose="020B0604020202020204" pitchFamily="34" charset="0"/>
              <a:buChar char="•"/>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Confidence </a:t>
            </a:r>
            <a:r>
              <a:rPr lang="en-US" sz="2800" dirty="0">
                <a:latin typeface="Times New Roman" panose="02020603050405020304" pitchFamily="18" charset="0"/>
                <a:ea typeface="Calibri" panose="020F0502020204030204" pitchFamily="34" charset="0"/>
                <a:cs typeface="Times New Roman" panose="02020603050405020304" pitchFamily="18" charset="0"/>
              </a:rPr>
              <a:t>building measures (CBM’s)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Jammu and Kashmir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Siachin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Wular</a:t>
            </a:r>
            <a:r>
              <a:rPr lang="en-US" sz="2800" dirty="0">
                <a:latin typeface="Times New Roman" panose="02020603050405020304" pitchFamily="18" charset="0"/>
                <a:ea typeface="Calibri" panose="020F0502020204030204" pitchFamily="34" charset="0"/>
                <a:cs typeface="Times New Roman" panose="02020603050405020304" pitchFamily="18" charset="0"/>
              </a:rPr>
              <a:t> Barrage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Sir Creek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Extremism and Drug Smuggling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Financial and Marketable Collaboration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800"/>
              </a:spcAft>
              <a:buFont typeface="Symbol" panose="05050102010706020507" pitchFamily="18" charset="2"/>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Advancement of friendly interactions in numerous spheres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72741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17419"/>
            <a:ext cx="9404723" cy="332509"/>
          </a:xfrm>
        </p:spPr>
        <p:txBody>
          <a:bodyPr/>
          <a:lstStyle/>
          <a:p>
            <a:endParaRPr lang="en-US" dirty="0"/>
          </a:p>
        </p:txBody>
      </p:sp>
      <p:sp>
        <p:nvSpPr>
          <p:cNvPr id="3" name="Content Placeholder 2"/>
          <p:cNvSpPr>
            <a:spLocks noGrp="1"/>
          </p:cNvSpPr>
          <p:nvPr>
            <p:ph idx="1"/>
          </p:nvPr>
        </p:nvSpPr>
        <p:spPr>
          <a:xfrm>
            <a:off x="126609" y="0"/>
            <a:ext cx="11912991" cy="6625884"/>
          </a:xfrm>
        </p:spPr>
        <p:txBody>
          <a:bodyPr>
            <a:noAutofit/>
          </a:bodyPr>
          <a:lstStyle/>
          <a:p>
            <a:pPr marL="0" indent="0">
              <a:buNone/>
            </a:pPr>
            <a:r>
              <a:rPr lang="en-US" sz="2400" b="1" dirty="0">
                <a:solidFill>
                  <a:srgbClr val="00B050"/>
                </a:solidFill>
              </a:rPr>
              <a:t>1.5 Strategy for joint counter-terrorism measures</a:t>
            </a:r>
            <a:r>
              <a:rPr lang="en-US" sz="2400" b="1" dirty="0" smtClean="0">
                <a:solidFill>
                  <a:srgbClr val="00B050"/>
                </a:solidFill>
              </a:rPr>
              <a:t>:</a:t>
            </a:r>
          </a:p>
          <a:p>
            <a:pPr marL="0" indent="0">
              <a:buNone/>
            </a:pPr>
            <a:r>
              <a:rPr lang="en-US" sz="2400" dirty="0">
                <a:latin typeface="Times New Roman" panose="02020603050405020304" pitchFamily="18" charset="0"/>
                <a:ea typeface="Calibri" panose="020F0502020204030204" pitchFamily="34" charset="0"/>
              </a:rPr>
              <a:t>S</a:t>
            </a:r>
            <a:r>
              <a:rPr lang="en-US" sz="2400" dirty="0" smtClean="0">
                <a:latin typeface="Times New Roman" panose="02020603050405020304" pitchFamily="18" charset="0"/>
                <a:ea typeface="Calibri" panose="020F0502020204030204" pitchFamily="34" charset="0"/>
              </a:rPr>
              <a:t>uddenly </a:t>
            </a:r>
            <a:r>
              <a:rPr lang="en-US" sz="2400" dirty="0">
                <a:latin typeface="Times New Roman" panose="02020603050405020304" pitchFamily="18" charset="0"/>
                <a:ea typeface="Calibri" panose="020F0502020204030204" pitchFamily="34" charset="0"/>
              </a:rPr>
              <a:t>in July 2006, Pakistan and India relations became verse due to attacks in </a:t>
            </a:r>
            <a:r>
              <a:rPr lang="en-US" sz="2400" dirty="0" smtClean="0">
                <a:latin typeface="Times New Roman" panose="02020603050405020304" pitchFamily="18" charset="0"/>
                <a:ea typeface="Calibri" panose="020F0502020204030204" pitchFamily="34" charset="0"/>
              </a:rPr>
              <a:t>Mumbai. The </a:t>
            </a:r>
            <a:r>
              <a:rPr lang="en-US" sz="2400" dirty="0">
                <a:latin typeface="Times New Roman" panose="02020603050405020304" pitchFamily="18" charset="0"/>
                <a:ea typeface="Calibri" panose="020F0502020204030204" pitchFamily="34" charset="0"/>
              </a:rPr>
              <a:t>Indian police fired the responsibilities of Mumbai attacks on Pakistan based </a:t>
            </a:r>
            <a:r>
              <a:rPr lang="en-US" sz="2400" dirty="0" err="1">
                <a:latin typeface="Times New Roman" panose="02020603050405020304" pitchFamily="18" charset="0"/>
                <a:ea typeface="Calibri" panose="020F0502020204030204" pitchFamily="34" charset="0"/>
              </a:rPr>
              <a:t>Lashkar</a:t>
            </a:r>
            <a:r>
              <a:rPr lang="en-US" sz="2400" dirty="0">
                <a:latin typeface="Times New Roman" panose="02020603050405020304" pitchFamily="18" charset="0"/>
                <a:ea typeface="Calibri" panose="020F0502020204030204" pitchFamily="34" charset="0"/>
              </a:rPr>
              <a:t>-e-</a:t>
            </a:r>
            <a:r>
              <a:rPr lang="en-US" sz="2400" dirty="0" err="1">
                <a:latin typeface="Times New Roman" panose="02020603050405020304" pitchFamily="18" charset="0"/>
                <a:ea typeface="Calibri" panose="020F0502020204030204" pitchFamily="34" charset="0"/>
              </a:rPr>
              <a:t>Taiba</a:t>
            </a:r>
            <a:r>
              <a:rPr lang="en-US" sz="2400" dirty="0">
                <a:latin typeface="Times New Roman" panose="02020603050405020304" pitchFamily="18" charset="0"/>
                <a:ea typeface="Calibri" panose="020F0502020204030204" pitchFamily="34" charset="0"/>
              </a:rPr>
              <a:t>. </a:t>
            </a:r>
            <a:endParaRPr lang="en-US" sz="2400" dirty="0" smtClean="0">
              <a:latin typeface="Times New Roman" panose="02020603050405020304" pitchFamily="18" charset="0"/>
              <a:ea typeface="Calibri" panose="020F0502020204030204" pitchFamily="34" charset="0"/>
            </a:endParaRPr>
          </a:p>
          <a:p>
            <a:pPr marL="0" indent="0">
              <a:buNone/>
            </a:pPr>
            <a:r>
              <a:rPr lang="en-US" sz="2400" dirty="0" smtClean="0">
                <a:latin typeface="Times New Roman" panose="02020603050405020304" pitchFamily="18" charset="0"/>
                <a:ea typeface="Calibri" panose="020F0502020204030204" pitchFamily="34" charset="0"/>
              </a:rPr>
              <a:t>In </a:t>
            </a:r>
            <a:r>
              <a:rPr lang="en-US" sz="2400" dirty="0">
                <a:latin typeface="Times New Roman" panose="02020603050405020304" pitchFamily="18" charset="0"/>
                <a:ea typeface="Calibri" panose="020F0502020204030204" pitchFamily="34" charset="0"/>
              </a:rPr>
              <a:t>September 2006, a meeting of higher diplomatic authorities was held in Havana and it was jointly decided that a strategy of counter-terrorism will be laid out to eliminate terrorism from the region. </a:t>
            </a:r>
            <a:endParaRPr lang="en-US" sz="2400" dirty="0" smtClean="0">
              <a:latin typeface="Times New Roman" panose="02020603050405020304" pitchFamily="18" charset="0"/>
              <a:ea typeface="Calibri" panose="020F0502020204030204" pitchFamily="34" charset="0"/>
            </a:endParaRPr>
          </a:p>
          <a:p>
            <a:pPr marL="0" indent="0">
              <a:buNone/>
            </a:pPr>
            <a:r>
              <a:rPr lang="en-US" sz="2400" b="1" dirty="0">
                <a:solidFill>
                  <a:srgbClr val="00B050"/>
                </a:solidFill>
              </a:rPr>
              <a:t>1.6 President Musharraf’s Plan for reduction of state armed forces from Seven Regions</a:t>
            </a:r>
            <a:endParaRPr lang="en-US" sz="2400" dirty="0">
              <a:solidFill>
                <a:srgbClr val="00B050"/>
              </a:solidFill>
            </a:endParaRPr>
          </a:p>
          <a:p>
            <a:pPr marL="0" indent="0">
              <a:buNone/>
            </a:pPr>
            <a:r>
              <a:rPr lang="en-US" sz="2400" dirty="0" smtClean="0">
                <a:latin typeface="Times New Roman" panose="02020603050405020304" pitchFamily="18" charset="0"/>
                <a:ea typeface="Calibri" panose="020F0502020204030204" pitchFamily="34" charset="0"/>
              </a:rPr>
              <a:t>President Musharraf </a:t>
            </a:r>
            <a:r>
              <a:rPr lang="en-US" sz="2400" dirty="0">
                <a:latin typeface="Times New Roman" panose="02020603050405020304" pitchFamily="18" charset="0"/>
                <a:ea typeface="Calibri" panose="020F0502020204030204" pitchFamily="34" charset="0"/>
              </a:rPr>
              <a:t>recommended that classification of several regions of the dubious zone requires to be passed out, followed by their demilitarization and a determination of their position. He acknowledged the subsequent seven regions for this intention. Two zones—Azad Kashmir and Northern areas—are under the regulation of Pakistan whereas five zones are under Indian influence. </a:t>
            </a:r>
            <a:endParaRPr lang="en-US" sz="2400" dirty="0"/>
          </a:p>
        </p:txBody>
      </p:sp>
    </p:spTree>
    <p:extLst>
      <p:ext uri="{BB962C8B-B14F-4D97-AF65-F5344CB8AC3E}">
        <p14:creationId xmlns:p14="http://schemas.microsoft.com/office/powerpoint/2010/main" val="291179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977463"/>
            <a:ext cx="9404723" cy="693683"/>
          </a:xfrm>
        </p:spPr>
        <p:txBody>
          <a:bodyPr/>
          <a:lstStyle/>
          <a:p>
            <a:endParaRPr lang="en-US" dirty="0"/>
          </a:p>
        </p:txBody>
      </p:sp>
      <p:sp>
        <p:nvSpPr>
          <p:cNvPr id="3" name="Content Placeholder 2"/>
          <p:cNvSpPr>
            <a:spLocks noGrp="1"/>
          </p:cNvSpPr>
          <p:nvPr>
            <p:ph idx="1"/>
          </p:nvPr>
        </p:nvSpPr>
        <p:spPr>
          <a:xfrm>
            <a:off x="173421" y="110359"/>
            <a:ext cx="11887200" cy="6637281"/>
          </a:xfrm>
        </p:spPr>
        <p:txBody>
          <a:bodyPr>
            <a:normAutofit/>
          </a:bodyPr>
          <a:lstStyle/>
          <a:p>
            <a:r>
              <a:rPr lang="en-US" sz="3200" dirty="0">
                <a:latin typeface="Times New Roman" panose="02020603050405020304" pitchFamily="18" charset="0"/>
                <a:ea typeface="Calibri" panose="020F0502020204030204" pitchFamily="34" charset="0"/>
              </a:rPr>
              <a:t>I</a:t>
            </a:r>
            <a:r>
              <a:rPr lang="en-US" sz="3200" dirty="0" smtClean="0">
                <a:latin typeface="Times New Roman" panose="02020603050405020304" pitchFamily="18" charset="0"/>
                <a:ea typeface="Calibri" panose="020F0502020204030204" pitchFamily="34" charset="0"/>
              </a:rPr>
              <a:t>t </a:t>
            </a:r>
            <a:r>
              <a:rPr lang="en-US" sz="3200" dirty="0">
                <a:latin typeface="Times New Roman" panose="02020603050405020304" pitchFamily="18" charset="0"/>
                <a:ea typeface="Calibri" panose="020F0502020204030204" pitchFamily="34" charset="0"/>
              </a:rPr>
              <a:t>was terminated by India as undesirable as it envisioned redrawing of the regional map in J &amp; K. </a:t>
            </a:r>
            <a:endParaRPr lang="en-US" sz="3200" dirty="0" smtClean="0">
              <a:latin typeface="Times New Roman" panose="02020603050405020304" pitchFamily="18" charset="0"/>
              <a:ea typeface="Calibri" panose="020F0502020204030204" pitchFamily="34" charset="0"/>
            </a:endParaRPr>
          </a:p>
          <a:p>
            <a:pPr marL="0" indent="0">
              <a:buNone/>
            </a:pPr>
            <a:r>
              <a:rPr lang="en-US" sz="3200" b="1" dirty="0" smtClean="0">
                <a:solidFill>
                  <a:srgbClr val="00B050"/>
                </a:solidFill>
              </a:rPr>
              <a:t>1.7 </a:t>
            </a:r>
            <a:r>
              <a:rPr lang="en-US" sz="3200" b="1" dirty="0">
                <a:solidFill>
                  <a:srgbClr val="00B050"/>
                </a:solidFill>
              </a:rPr>
              <a:t>Musharraf’s Four point Formula on Kashmir: </a:t>
            </a:r>
            <a:endParaRPr lang="en-US" sz="3200" dirty="0">
              <a:solidFill>
                <a:srgbClr val="00B050"/>
              </a:solidFill>
            </a:endParaRPr>
          </a:p>
          <a:p>
            <a:pPr marL="0" marR="0" algn="just">
              <a:lnSpc>
                <a:spcPct val="115000"/>
              </a:lnSpc>
              <a:spcBef>
                <a:spcPts val="0"/>
              </a:spcBef>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On 5th December 2006, President Musharraf projected his four point resolution to the Kashmir issue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This </a:t>
            </a:r>
            <a:r>
              <a:rPr lang="en-US" sz="3200" dirty="0">
                <a:latin typeface="Times New Roman" panose="02020603050405020304" pitchFamily="18" charset="0"/>
                <a:ea typeface="Calibri" panose="020F0502020204030204" pitchFamily="34" charset="0"/>
                <a:cs typeface="Times New Roman" panose="02020603050405020304" pitchFamily="18" charset="0"/>
              </a:rPr>
              <a:t>formula involved: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spineless or spongy boundaries in Kashmir without alteration of boundaries.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Self-sufficiency or self-governance within each constituency of Kashmir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Demilitarization of all constituencies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800"/>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A combined administrative system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137979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1229710"/>
            <a:ext cx="9404723" cy="1040524"/>
          </a:xfrm>
        </p:spPr>
        <p:txBody>
          <a:bodyPr/>
          <a:lstStyle/>
          <a:p>
            <a:endParaRPr lang="en-US" dirty="0"/>
          </a:p>
        </p:txBody>
      </p:sp>
      <p:sp>
        <p:nvSpPr>
          <p:cNvPr id="3" name="Content Placeholder 2"/>
          <p:cNvSpPr>
            <a:spLocks noGrp="1"/>
          </p:cNvSpPr>
          <p:nvPr>
            <p:ph idx="1"/>
          </p:nvPr>
        </p:nvSpPr>
        <p:spPr>
          <a:xfrm>
            <a:off x="204952" y="283779"/>
            <a:ext cx="11871434" cy="6132787"/>
          </a:xfrm>
        </p:spPr>
        <p:txBody>
          <a:bodyPr>
            <a:normAutofit lnSpcReduction="10000"/>
          </a:bodyPr>
          <a:lstStyle/>
          <a:p>
            <a:pPr marL="0" marR="0" indent="0" algn="just">
              <a:lnSpc>
                <a:spcPct val="115000"/>
              </a:lnSpc>
              <a:spcBef>
                <a:spcPts val="0"/>
              </a:spcBef>
              <a:spcAft>
                <a:spcPts val="800"/>
              </a:spcAft>
              <a:buNone/>
            </a:pPr>
            <a:r>
              <a:rPr lang="en-US" sz="4000" dirty="0" smtClean="0">
                <a:solidFill>
                  <a:srgbClr val="92D050"/>
                </a:solidFill>
                <a:latin typeface="Times New Roman" panose="02020603050405020304" pitchFamily="18" charset="0"/>
                <a:ea typeface="Calibri" panose="020F0502020204030204" pitchFamily="34" charset="0"/>
                <a:cs typeface="Times New Roman" panose="02020603050405020304" pitchFamily="18" charset="0"/>
              </a:rPr>
              <a:t>Conclusion:</a:t>
            </a:r>
          </a:p>
          <a:p>
            <a:pPr marL="0" marR="0" algn="just">
              <a:lnSpc>
                <a:spcPct val="115000"/>
              </a:lnSpc>
              <a:spcBef>
                <a:spcPts val="0"/>
              </a:spcBef>
              <a:spcAft>
                <a:spcPts val="80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Musharraf </a:t>
            </a:r>
            <a:r>
              <a:rPr lang="en-US" sz="2800" dirty="0">
                <a:latin typeface="Times New Roman" panose="02020603050405020304" pitchFamily="18" charset="0"/>
                <a:ea typeface="Calibri" panose="020F0502020204030204" pitchFamily="34" charset="0"/>
                <a:cs typeface="Times New Roman" panose="02020603050405020304" pitchFamily="18" charset="0"/>
              </a:rPr>
              <a:t>was in a state to influence the Indian leadership. The Indian governance decided to overview Musharraf’s Plans over Kashmir. The Indian Prime Minister soon acknowledged that India and Pakistan should reach to a conclusion to design the solution of the Kashmir conflict. The both governments were in contact through backdoor channels for the implementation of Musharraf’s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proposals. </a:t>
            </a:r>
          </a:p>
          <a:p>
            <a:pPr marL="0" lvl="0" algn="just">
              <a:lnSpc>
                <a:spcPct val="115000"/>
              </a:lnSpc>
              <a:spcBef>
                <a:spcPts val="0"/>
              </a:spcBef>
              <a:spcAft>
                <a:spcPts val="600"/>
              </a:spcAft>
              <a:buClr>
                <a:srgbClr val="1E5155">
                  <a:lumMod val="40000"/>
                  <a:lumOff val="60000"/>
                </a:srgbClr>
              </a:buClr>
            </a:pP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Conversely, with the democratic change of 2008 in Pakistan, the whole situation was changed and the plans made by Musharraf administration were not completely employed by the new democratic régime. Moreover, the reconciliation progression became the prey of Mumbai Attacks or 26/11 happening led to the logjam between both countries.</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424143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
            <a:ext cx="9873413" cy="777922"/>
          </a:xfrm>
        </p:spPr>
        <p:txBody>
          <a:bodyPr/>
          <a:lstStyle/>
          <a:p>
            <a:r>
              <a:rPr lang="en-US" sz="4400" b="1" u="sng" dirty="0">
                <a:solidFill>
                  <a:schemeClr val="bg2">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Suggestions</a:t>
            </a:r>
            <a:r>
              <a:rPr lang="en-US" sz="2800" dirty="0">
                <a:latin typeface="Calibri" panose="020F0502020204030204" pitchFamily="34" charset="0"/>
                <a:ea typeface="Calibri" panose="020F0502020204030204" pitchFamily="34" charset="0"/>
                <a:cs typeface="Times New Roman" panose="02020603050405020304" pitchFamily="18" charset="0"/>
              </a:rPr>
              <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177421" y="609601"/>
            <a:ext cx="11887199" cy="6110514"/>
          </a:xfrm>
        </p:spPr>
        <p:txBody>
          <a:bodyPr>
            <a:normAutofit/>
          </a:bodyPr>
          <a:lstStyle/>
          <a:p>
            <a:pPr lvl="0" algn="just">
              <a:lnSpc>
                <a:spcPct val="115000"/>
              </a:lnSpc>
              <a:spcBef>
                <a:spcPts val="0"/>
              </a:spcBef>
              <a:spcAft>
                <a:spcPts val="600"/>
              </a:spcAft>
              <a:buFont typeface="Symbol" panose="05050102010706020507" pitchFamily="18" charset="2"/>
              <a:buChar char=""/>
            </a:pPr>
            <a:r>
              <a:rPr lang="en-US" sz="31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Violation </a:t>
            </a:r>
            <a:r>
              <a:rPr lang="en-US" sz="3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of human rights must be stopped in Kashmir. Education and employment facilities should be given to Kashmiris. Because it is their fundamental rights. Although, this may not be the ultimate solution, but it may create peaceful environment for settlement. </a:t>
            </a:r>
            <a:endParaRPr lang="en-US" sz="3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600"/>
              </a:spcAft>
              <a:buFont typeface="Symbol" panose="05050102010706020507" pitchFamily="18" charset="2"/>
              <a:buChar char=""/>
            </a:pPr>
            <a:r>
              <a:rPr lang="en-US" sz="3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Because both the disputing states are nuclear powers, </a:t>
            </a:r>
            <a:r>
              <a:rPr lang="en-US" sz="31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therefore</a:t>
            </a:r>
            <a:r>
              <a:rPr lang="en-US" sz="31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both the nations should minimize the nuclear development process.</a:t>
            </a:r>
            <a:endParaRPr lang="en-US" sz="31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600"/>
              </a:spcAft>
              <a:buClr>
                <a:srgbClr val="1E5155">
                  <a:lumMod val="40000"/>
                  <a:lumOff val="60000"/>
                </a:srgbClr>
              </a:buClr>
              <a:buFont typeface="Symbol" panose="05050102010706020507" pitchFamily="18" charset="2"/>
              <a:buChar char=""/>
            </a:pPr>
            <a:r>
              <a:rPr lang="en-US" sz="32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Proxy-wars </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must be banned from both sides. Political leaders of both the states should not use radical and anti-peace elements against each other. These states should reach to a diplomatic agreement by demilitarizing the region of Kashmir.</a:t>
            </a:r>
            <a:endParaRPr lang="en-US" sz="3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6301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624114"/>
            <a:ext cx="9404723" cy="119147"/>
          </a:xfrm>
        </p:spPr>
        <p:txBody>
          <a:bodyPr/>
          <a:lstStyle/>
          <a:p>
            <a:endParaRPr lang="en-US" dirty="0"/>
          </a:p>
        </p:txBody>
      </p:sp>
      <p:sp>
        <p:nvSpPr>
          <p:cNvPr id="3" name="Content Placeholder 2"/>
          <p:cNvSpPr>
            <a:spLocks noGrp="1"/>
          </p:cNvSpPr>
          <p:nvPr>
            <p:ph idx="1"/>
          </p:nvPr>
        </p:nvSpPr>
        <p:spPr>
          <a:xfrm>
            <a:off x="95534" y="261257"/>
            <a:ext cx="11996382" cy="6426146"/>
          </a:xfrm>
        </p:spPr>
        <p:txBody>
          <a:bodyPr>
            <a:noAutofit/>
          </a:bodyPr>
          <a:lstStyle/>
          <a:p>
            <a:pPr lvl="0" algn="just">
              <a:lnSpc>
                <a:spcPct val="115000"/>
              </a:lnSpc>
              <a:spcBef>
                <a:spcPts val="0"/>
              </a:spcBef>
              <a:spcAft>
                <a:spcPts val="600"/>
              </a:spcAft>
              <a:buFont typeface="Symbol" panose="05050102010706020507" pitchFamily="18" charset="2"/>
              <a:buChar char=""/>
            </a:pPr>
            <a:r>
              <a:rPr lang="en-US" sz="36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 </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old plan of holding referendum in Kashmir is the best possible solution. After referendum, if Kashmir emerge as an independent state, it may act as a buffer state between India and Pakistan in order to hold and maintain good relations. It is also possible that after referendum, the Kashmiri people would decide to interpolate with Pakistan which would not be tolerable for India. Therefore, India is against about any resolution having choice of referendum</a:t>
            </a:r>
            <a:r>
              <a:rPr lang="en-US" sz="3600"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28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182" y="177422"/>
            <a:ext cx="7847463" cy="6523630"/>
          </a:xfrm>
          <a:prstGeom prst="rect">
            <a:avLst/>
          </a:prstGeom>
          <a:blipFill>
            <a:blip r:embed="rId2" cstate="print"/>
            <a:stretch>
              <a:fillRect/>
            </a:stretch>
          </a:blipFill>
        </p:spPr>
        <p:txBody>
          <a:bodyPr wrap="square" lIns="0" tIns="0" rIns="0" bIns="0" rtlCol="0">
            <a:noAutofit/>
          </a:bodyPr>
          <a:lstStyle/>
          <a:p>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644" y="177422"/>
            <a:ext cx="4235355" cy="6523629"/>
          </a:xfrm>
          <a:prstGeom prst="rect">
            <a:avLst/>
          </a:prstGeom>
        </p:spPr>
      </p:pic>
    </p:spTree>
    <p:extLst>
      <p:ext uri="{BB962C8B-B14F-4D97-AF65-F5344CB8AC3E}">
        <p14:creationId xmlns:p14="http://schemas.microsoft.com/office/powerpoint/2010/main" val="2612712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1219200"/>
            <a:ext cx="9404723" cy="551543"/>
          </a:xfrm>
        </p:spPr>
        <p:txBody>
          <a:bodyPr/>
          <a:lstStyle/>
          <a:p>
            <a:endParaRPr lang="en-US" dirty="0"/>
          </a:p>
        </p:txBody>
      </p:sp>
      <p:sp>
        <p:nvSpPr>
          <p:cNvPr id="3" name="Content Placeholder 2"/>
          <p:cNvSpPr>
            <a:spLocks noGrp="1"/>
          </p:cNvSpPr>
          <p:nvPr>
            <p:ph idx="1"/>
          </p:nvPr>
        </p:nvSpPr>
        <p:spPr>
          <a:xfrm>
            <a:off x="290286" y="333829"/>
            <a:ext cx="11611428" cy="6328227"/>
          </a:xfrm>
        </p:spPr>
        <p:txBody>
          <a:bodyPr>
            <a:normAutofit/>
          </a:bodyPr>
          <a:lstStyle/>
          <a:p>
            <a:pPr lvl="0" algn="just">
              <a:lnSpc>
                <a:spcPct val="115000"/>
              </a:lnSpc>
              <a:spcBef>
                <a:spcPts val="0"/>
              </a:spcBef>
              <a:spcAft>
                <a:spcPts val="600"/>
              </a:spcAft>
              <a:buClr>
                <a:srgbClr val="1E5155">
                  <a:lumMod val="40000"/>
                  <a:lumOff val="60000"/>
                </a:srgbClr>
              </a:buClr>
              <a:buFont typeface="Symbol" panose="05050102010706020507" pitchFamily="18" charset="2"/>
              <a:buChar char=""/>
            </a:pPr>
            <a:r>
              <a:rPr lang="en-US" sz="28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If India does not reach on maintaining referendum for the self determination of Kashmiri people (Pakistan’s stance) and Pakistan does not agree to seized Kashmir as essential portion of India (India’s stance) then the finest choice for the resolution is the proposal of a Chinese intellectual that ‘postpone the conflict’, which means to advance the region, provide confined self-rule, prosperity of public, stress-free interaction and movement between the dual portions of Kashmir, simple permit procedures, easy-going border, person to person communication and harmony in the zone will one time lead to enduring solution of the puzzle. If the opponents of the two world wars with land differences i.e. France and Germany can develop welcoming and joined attitude then why can’t Indo-Pak stabilize their affairs and resolve two- sided clashes.</a:t>
            </a:r>
            <a:endParaRPr lang="en-US" sz="28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179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7061" y="109183"/>
            <a:ext cx="8309211" cy="6596418"/>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24" y="109183"/>
            <a:ext cx="3676937" cy="6596418"/>
          </a:xfrm>
          <a:prstGeom prst="rect">
            <a:avLst/>
          </a:prstGeom>
        </p:spPr>
      </p:pic>
    </p:spTree>
    <p:extLst>
      <p:ext uri="{BB962C8B-B14F-4D97-AF65-F5344CB8AC3E}">
        <p14:creationId xmlns:p14="http://schemas.microsoft.com/office/powerpoint/2010/main" val="247276038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7252"/>
            <a:ext cx="9144000" cy="143301"/>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5" y="2781376"/>
            <a:ext cx="4304732" cy="201422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5" y="1"/>
            <a:ext cx="4828623" cy="300454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266" y="163773"/>
            <a:ext cx="4442349" cy="253582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0725" y="272955"/>
            <a:ext cx="3303895" cy="2508422"/>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2994"/>
          <a:stretch/>
        </p:blipFill>
        <p:spPr>
          <a:xfrm>
            <a:off x="4400266" y="2423332"/>
            <a:ext cx="4442346" cy="237227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0724" y="2614612"/>
            <a:ext cx="3303897" cy="412111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34" y="4785366"/>
            <a:ext cx="8747079" cy="1956628"/>
          </a:xfrm>
          <a:prstGeom prst="rect">
            <a:avLst/>
          </a:prstGeom>
        </p:spPr>
      </p:pic>
    </p:spTree>
    <p:extLst>
      <p:ext uri="{BB962C8B-B14F-4D97-AF65-F5344CB8AC3E}">
        <p14:creationId xmlns:p14="http://schemas.microsoft.com/office/powerpoint/2010/main" val="1896057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51" y="609600"/>
            <a:ext cx="11641540" cy="5791200"/>
          </a:xfrm>
          <a:prstGeom prst="rect">
            <a:avLst/>
          </a:prstGeom>
        </p:spPr>
      </p:pic>
    </p:spTree>
    <p:extLst>
      <p:ext uri="{BB962C8B-B14F-4D97-AF65-F5344CB8AC3E}">
        <p14:creationId xmlns:p14="http://schemas.microsoft.com/office/powerpoint/2010/main" val="2854973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85800"/>
            <a:ext cx="8610600" cy="5715000"/>
          </a:xfrm>
          <a:prstGeom prst="rect">
            <a:avLst/>
          </a:prstGeom>
        </p:spPr>
      </p:pic>
    </p:spTree>
    <p:extLst>
      <p:ext uri="{BB962C8B-B14F-4D97-AF65-F5344CB8AC3E}">
        <p14:creationId xmlns:p14="http://schemas.microsoft.com/office/powerpoint/2010/main" val="4180152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86229"/>
            <a:ext cx="8382000" cy="5867400"/>
          </a:xfrm>
          <a:prstGeom prst="rect">
            <a:avLst/>
          </a:prstGeom>
        </p:spPr>
      </p:pic>
    </p:spTree>
    <p:extLst>
      <p:ext uri="{BB962C8B-B14F-4D97-AF65-F5344CB8AC3E}">
        <p14:creationId xmlns:p14="http://schemas.microsoft.com/office/powerpoint/2010/main" val="405184548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33400"/>
            <a:ext cx="8534400" cy="5562600"/>
          </a:xfrm>
          <a:prstGeom prst="rect">
            <a:avLst/>
          </a:prstGeom>
        </p:spPr>
      </p:pic>
    </p:spTree>
    <p:extLst>
      <p:ext uri="{BB962C8B-B14F-4D97-AF65-F5344CB8AC3E}">
        <p14:creationId xmlns:p14="http://schemas.microsoft.com/office/powerpoint/2010/main" val="3697309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85800"/>
            <a:ext cx="8534400" cy="5638800"/>
          </a:xfrm>
          <a:prstGeom prst="rect">
            <a:avLst/>
          </a:prstGeom>
        </p:spPr>
      </p:pic>
    </p:spTree>
    <p:extLst>
      <p:ext uri="{BB962C8B-B14F-4D97-AF65-F5344CB8AC3E}">
        <p14:creationId xmlns:p14="http://schemas.microsoft.com/office/powerpoint/2010/main" val="243758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528768"/>
              </p:ext>
            </p:extLst>
          </p:nvPr>
        </p:nvGraphicFramePr>
        <p:xfrm>
          <a:off x="2032000" y="719666"/>
          <a:ext cx="3251200" cy="601134"/>
        </p:xfrm>
        <a:graphic>
          <a:graphicData uri="http://schemas.openxmlformats.org/drawingml/2006/table">
            <a:tbl>
              <a:tblPr firstRow="1" bandRow="1">
                <a:tableStyleId>{5C22544A-7EE6-4342-B048-85BDC9FD1C3A}</a:tableStyleId>
              </a:tblPr>
              <a:tblGrid>
                <a:gridCol w="1625600"/>
                <a:gridCol w="1625600"/>
              </a:tblGrid>
              <a:tr h="601134">
                <a:tc>
                  <a:txBody>
                    <a:bodyPr/>
                    <a:lstStyle/>
                    <a:p>
                      <a:endParaRPr lang="en-US" dirty="0"/>
                    </a:p>
                  </a:txBody>
                  <a:tcPr/>
                </a:tc>
                <a:tc>
                  <a:txBody>
                    <a:bodyPr/>
                    <a:lstStyle/>
                    <a:p>
                      <a:endParaRPr lang="en-US"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02518738"/>
              </p:ext>
            </p:extLst>
          </p:nvPr>
        </p:nvGraphicFramePr>
        <p:xfrm>
          <a:off x="261258" y="232231"/>
          <a:ext cx="11669484" cy="6554843"/>
        </p:xfrm>
        <a:graphic>
          <a:graphicData uri="http://schemas.openxmlformats.org/drawingml/2006/table">
            <a:tbl>
              <a:tblPr firstRow="1" bandRow="1">
                <a:tableStyleId>{5C22544A-7EE6-4342-B048-85BDC9FD1C3A}</a:tableStyleId>
              </a:tblPr>
              <a:tblGrid>
                <a:gridCol w="11252924"/>
                <a:gridCol w="208280"/>
                <a:gridCol w="208280"/>
              </a:tblGrid>
              <a:tr h="445398">
                <a:tc>
                  <a:txBody>
                    <a:bodyPr/>
                    <a:lstStyle/>
                    <a:p>
                      <a:r>
                        <a:rPr lang="en-US" sz="4000" dirty="0" smtClean="0"/>
                        <a:t>Contents</a:t>
                      </a:r>
                      <a:endParaRPr lang="en-US" sz="4000" dirty="0"/>
                    </a:p>
                  </a:txBody>
                  <a:tcPr/>
                </a:tc>
                <a:tc>
                  <a:txBody>
                    <a:bodyPr/>
                    <a:lstStyle/>
                    <a:p>
                      <a:endParaRPr lang="en-US" dirty="0"/>
                    </a:p>
                  </a:txBody>
                  <a:tcPr/>
                </a:tc>
                <a:tc>
                  <a:txBody>
                    <a:bodyPr/>
                    <a:lstStyle/>
                    <a:p>
                      <a:endParaRPr lang="en-US"/>
                    </a:p>
                  </a:txBody>
                  <a:tcPr/>
                </a:tc>
              </a:tr>
              <a:tr h="445398">
                <a:tc>
                  <a:txBody>
                    <a:bodyPr/>
                    <a:lstStyle/>
                    <a:p>
                      <a:pPr algn="ctr"/>
                      <a:r>
                        <a:rPr lang="en-US" sz="2000" b="1" dirty="0" smtClean="0"/>
                        <a:t>Introduction</a:t>
                      </a:r>
                      <a:endParaRPr lang="en-US" sz="2000" b="1" dirty="0"/>
                    </a:p>
                  </a:txBody>
                  <a:tcPr/>
                </a:tc>
                <a:tc>
                  <a:txBody>
                    <a:bodyPr/>
                    <a:lstStyle/>
                    <a:p>
                      <a:endParaRPr lang="en-US" dirty="0"/>
                    </a:p>
                  </a:txBody>
                  <a:tcPr/>
                </a:tc>
                <a:tc>
                  <a:txBody>
                    <a:bodyPr/>
                    <a:lstStyle/>
                    <a:p>
                      <a:endParaRPr lang="en-US" dirty="0"/>
                    </a:p>
                  </a:txBody>
                  <a:tcPr/>
                </a:tc>
              </a:tr>
              <a:tr h="827168">
                <a:tc>
                  <a:txBody>
                    <a:bodyPr/>
                    <a:lstStyle/>
                    <a:p>
                      <a:pPr algn="ctr"/>
                      <a:r>
                        <a:rPr lang="en-US" sz="2000" b="1" dirty="0" smtClean="0"/>
                        <a:t>Significance of Kashmir</a:t>
                      </a:r>
                      <a:endParaRPr lang="en-US" sz="2000" b="1" dirty="0"/>
                    </a:p>
                  </a:txBody>
                  <a:tcPr/>
                </a:tc>
                <a:tc>
                  <a:txBody>
                    <a:bodyPr/>
                    <a:lstStyle/>
                    <a:p>
                      <a:endParaRPr lang="en-US"/>
                    </a:p>
                  </a:txBody>
                  <a:tcPr/>
                </a:tc>
                <a:tc>
                  <a:txBody>
                    <a:bodyPr/>
                    <a:lstStyle/>
                    <a:p>
                      <a:endParaRPr lang="en-US" dirty="0"/>
                    </a:p>
                  </a:txBody>
                  <a:tcPr/>
                </a:tc>
              </a:tr>
              <a:tr h="1590707">
                <a:tc>
                  <a:txBody>
                    <a:bodyPr/>
                    <a:lstStyle/>
                    <a:p>
                      <a:pPr algn="ctr"/>
                      <a:r>
                        <a:rPr lang="en-US" sz="2000" b="1" dirty="0" smtClean="0"/>
                        <a:t>Indian and Pakistani Perspectives on Kashmir</a:t>
                      </a:r>
                      <a:endParaRPr lang="en-US" sz="2000" b="1" dirty="0"/>
                    </a:p>
                  </a:txBody>
                  <a:tcPr/>
                </a:tc>
                <a:tc>
                  <a:txBody>
                    <a:bodyPr/>
                    <a:lstStyle/>
                    <a:p>
                      <a:endParaRPr lang="en-US"/>
                    </a:p>
                  </a:txBody>
                  <a:tcPr/>
                </a:tc>
                <a:tc>
                  <a:txBody>
                    <a:bodyPr/>
                    <a:lstStyle/>
                    <a:p>
                      <a:endParaRPr lang="en-US" dirty="0"/>
                    </a:p>
                  </a:txBody>
                  <a:tcPr/>
                </a:tc>
              </a:tr>
              <a:tr h="827168">
                <a:tc>
                  <a:txBody>
                    <a:bodyPr/>
                    <a:lstStyle/>
                    <a:p>
                      <a:pPr algn="ctr"/>
                      <a:r>
                        <a:rPr lang="en-US" sz="2000" b="1" dirty="0" smtClean="0"/>
                        <a:t>Research Questions</a:t>
                      </a:r>
                      <a:endParaRPr lang="en-US" sz="2000" b="1" dirty="0"/>
                    </a:p>
                  </a:txBody>
                  <a:tcPr/>
                </a:tc>
                <a:tc>
                  <a:txBody>
                    <a:bodyPr/>
                    <a:lstStyle/>
                    <a:p>
                      <a:endParaRPr lang="en-US"/>
                    </a:p>
                  </a:txBody>
                  <a:tcPr/>
                </a:tc>
                <a:tc>
                  <a:txBody>
                    <a:bodyPr/>
                    <a:lstStyle/>
                    <a:p>
                      <a:endParaRPr lang="en-US" dirty="0"/>
                    </a:p>
                  </a:txBody>
                  <a:tcPr/>
                </a:tc>
              </a:tr>
              <a:tr h="827168">
                <a:tc>
                  <a:txBody>
                    <a:bodyPr/>
                    <a:lstStyle/>
                    <a:p>
                      <a:pPr algn="ctr"/>
                      <a:r>
                        <a:rPr lang="en-US" sz="2000" b="1" dirty="0" smtClean="0"/>
                        <a:t>Research Objective</a:t>
                      </a:r>
                      <a:endParaRPr lang="en-US" sz="2000" b="1" dirty="0"/>
                    </a:p>
                  </a:txBody>
                  <a:tcPr/>
                </a:tc>
                <a:tc>
                  <a:txBody>
                    <a:bodyPr/>
                    <a:lstStyle/>
                    <a:p>
                      <a:endParaRPr lang="en-US"/>
                    </a:p>
                  </a:txBody>
                  <a:tcPr/>
                </a:tc>
                <a:tc>
                  <a:txBody>
                    <a:bodyPr/>
                    <a:lstStyle/>
                    <a:p>
                      <a:endParaRPr lang="en-US" dirty="0"/>
                    </a:p>
                  </a:txBody>
                  <a:tcPr/>
                </a:tc>
              </a:tr>
              <a:tr h="445398">
                <a:tc>
                  <a:txBody>
                    <a:bodyPr/>
                    <a:lstStyle/>
                    <a:p>
                      <a:pPr algn="ctr"/>
                      <a:r>
                        <a:rPr lang="en-US" sz="2000" b="1" dirty="0" smtClean="0"/>
                        <a:t>Findings</a:t>
                      </a:r>
                      <a:r>
                        <a:rPr lang="en-US" sz="2000" b="1" baseline="0" dirty="0" smtClean="0"/>
                        <a:t> </a:t>
                      </a:r>
                      <a:endParaRPr lang="en-US" sz="2000" b="1" dirty="0"/>
                    </a:p>
                  </a:txBody>
                  <a:tcPr/>
                </a:tc>
                <a:tc>
                  <a:txBody>
                    <a:bodyPr/>
                    <a:lstStyle/>
                    <a:p>
                      <a:endParaRPr lang="en-US"/>
                    </a:p>
                  </a:txBody>
                  <a:tcPr/>
                </a:tc>
                <a:tc>
                  <a:txBody>
                    <a:bodyPr/>
                    <a:lstStyle/>
                    <a:p>
                      <a:endParaRPr lang="en-US" dirty="0"/>
                    </a:p>
                  </a:txBody>
                  <a:tcPr/>
                </a:tc>
              </a:tr>
              <a:tr h="445398">
                <a:tc>
                  <a:txBody>
                    <a:bodyPr/>
                    <a:lstStyle/>
                    <a:p>
                      <a:pPr algn="ctr"/>
                      <a:r>
                        <a:rPr lang="en-US" sz="2000" b="1" dirty="0" smtClean="0"/>
                        <a:t>Suggestions</a:t>
                      </a:r>
                    </a:p>
                  </a:txBody>
                  <a:tcPr/>
                </a:tc>
                <a:tc>
                  <a:txBody>
                    <a:bodyPr/>
                    <a:lstStyle/>
                    <a:p>
                      <a:endParaRPr lang="en-US"/>
                    </a:p>
                  </a:txBody>
                  <a:tcPr/>
                </a:tc>
                <a:tc>
                  <a:txBody>
                    <a:bodyPr/>
                    <a:lstStyle/>
                    <a:p>
                      <a:endParaRPr lang="en-US" dirty="0"/>
                    </a:p>
                  </a:txBody>
                  <a:tcPr/>
                </a:tc>
              </a:tr>
              <a:tr h="4453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t>Conclusion</a:t>
                      </a:r>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20623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247</TotalTime>
  <Words>2010</Words>
  <Application>Microsoft Office PowerPoint</Application>
  <PresentationFormat>Widescreen</PresentationFormat>
  <Paragraphs>98</Paragraphs>
  <Slides>32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Century Gothic</vt:lpstr>
      <vt:lpstr>Symbol</vt:lpstr>
      <vt:lpstr>Times New Roman</vt:lpstr>
      <vt:lpstr>Wingdings 3</vt:lpstr>
      <vt:lpstr>Ion</vt:lpstr>
      <vt:lpstr>1_Ion</vt:lpstr>
      <vt:lpstr>PowerPoint Presentation</vt:lpstr>
      <vt:lpstr>Kashmir: An issue of security between India and Pakistan (1999-2008)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Significance of Kashmir </vt:lpstr>
      <vt:lpstr>     Indian and Pakistani Perspectives on Kashmir </vt:lpstr>
      <vt:lpstr>PowerPoint Presentation</vt:lpstr>
      <vt:lpstr>Research Questions: </vt:lpstr>
      <vt:lpstr>Research Objective: </vt:lpstr>
      <vt:lpstr>Findings:</vt:lpstr>
      <vt:lpstr>PowerPoint Presentation</vt:lpstr>
      <vt:lpstr>PowerPoint Presentation</vt:lpstr>
      <vt:lpstr>1.3 Post 9/11 scenario and Indo-Pakistan Relations: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ShahG</dc:creator>
  <cp:lastModifiedBy>ShahG</cp:lastModifiedBy>
  <cp:revision>356</cp:revision>
  <dcterms:created xsi:type="dcterms:W3CDTF">2019-02-09T11:08:36Z</dcterms:created>
  <dcterms:modified xsi:type="dcterms:W3CDTF">2020-05-01T20:50:41Z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1092044</vt:lpwstr>
  </property>
  <property fmtid="{D5CDD505-2E9C-101B-9397-08002B2CF9AE}" name="NXPowerLiteSettings" pid="3">
    <vt:lpwstr>C7000400038000</vt:lpwstr>
  </property>
  <property fmtid="{D5CDD505-2E9C-101B-9397-08002B2CF9AE}" name="NXPowerLiteVersion" pid="4">
    <vt:lpwstr>S9.0.1</vt:lpwstr>
  </property>
</Properties>
</file>